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3" r:id="rId3"/>
    <p:sldId id="314" r:id="rId5"/>
    <p:sldId id="315" r:id="rId6"/>
    <p:sldId id="316" r:id="rId7"/>
    <p:sldId id="318" r:id="rId8"/>
    <p:sldId id="319" r:id="rId9"/>
    <p:sldId id="341" r:id="rId10"/>
    <p:sldId id="342" r:id="rId11"/>
    <p:sldId id="343" r:id="rId12"/>
    <p:sldId id="336" r:id="rId13"/>
    <p:sldId id="325" r:id="rId14"/>
    <p:sldId id="320" r:id="rId15"/>
    <p:sldId id="321" r:id="rId16"/>
    <p:sldId id="347" r:id="rId17"/>
    <p:sldId id="322" r:id="rId18"/>
    <p:sldId id="365" r:id="rId19"/>
    <p:sldId id="367" r:id="rId20"/>
    <p:sldId id="366" r:id="rId21"/>
    <p:sldId id="368" r:id="rId22"/>
    <p:sldId id="348" r:id="rId23"/>
    <p:sldId id="323" r:id="rId24"/>
    <p:sldId id="369" r:id="rId25"/>
    <p:sldId id="371" r:id="rId26"/>
    <p:sldId id="372" r:id="rId27"/>
    <p:sldId id="326" r:id="rId28"/>
    <p:sldId id="345" r:id="rId29"/>
    <p:sldId id="327" r:id="rId30"/>
    <p:sldId id="329" r:id="rId31"/>
    <p:sldId id="358" r:id="rId32"/>
    <p:sldId id="331" r:id="rId33"/>
    <p:sldId id="337" r:id="rId34"/>
    <p:sldId id="362" r:id="rId35"/>
    <p:sldId id="363" r:id="rId36"/>
    <p:sldId id="36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3" autoAdjust="0"/>
    <p:restoredTop sz="94660"/>
  </p:normalViewPr>
  <p:slideViewPr>
    <p:cSldViewPr snapToGrid="0">
      <p:cViewPr varScale="1">
        <p:scale>
          <a:sx n="78" d="100"/>
          <a:sy n="78" d="100"/>
        </p:scale>
        <p:origin x="9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499A-E137-45CD-ACE3-F044CB7CD8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1D1BE-CA4E-40ED-88EB-F0221502D3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问题</a:t>
            </a:r>
            <a:r>
              <a:rPr lang="en-US" altLang="zh-CN"/>
              <a:t>-</a:t>
            </a:r>
            <a:r>
              <a:rPr lang="zh-CN" altLang="en-US"/>
              <a:t>》》算法研究</a:t>
            </a:r>
            <a:r>
              <a:rPr lang="en-US" altLang="zh-CN"/>
              <a:t>  </a:t>
            </a:r>
            <a:r>
              <a:rPr lang="zh-CN" altLang="en-US"/>
              <a:t>鲁棒的</a:t>
            </a:r>
            <a:r>
              <a:rPr lang="en-US" altLang="zh-CN"/>
              <a:t> </a:t>
            </a:r>
            <a:r>
              <a:rPr lang="zh-CN" altLang="en-US"/>
              <a:t>去掉</a:t>
            </a:r>
            <a:r>
              <a:rPr lang="zh-CN" altLang="en-US"/>
              <a:t>跨域</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随机卷积近似保持形状，但可能会扭曲局部纹理。直观地说，随机卷积创建了无限数量的具有相似全局形状但随机局部纹理的新域。因此，我们探索在训练中使用多尺度随机卷积的输出作为新图像或将其与原始图像混合。</a:t>
            </a:r>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金字塔一致性是指在图像处理中，将图像分解为不同尺度的金字塔，然后在不同尺度的图像之间强制执行一致性。在这篇文章中，金字塔一致性被用于训练模型，以便在不同域之间学习到具有更好泛化能力的表示。具体来说，金字塔一致性被用于在不同风格但具有相同语义内容的图像之间强制执行一致性，以便在测试阶段，模型可以泛化到看不见的目标域。此外，该方法还使用金字塔一致性在图像内部和跨域之间强制执行一致性，以便在处理不同域之间的系统差异时提高模型的鲁棒性。</a:t>
            </a:r>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如何消除多源域差异</a:t>
            </a:r>
            <a:r>
              <a:rPr lang="en-US" altLang="zh-CN"/>
              <a:t> </a:t>
            </a:r>
            <a:r>
              <a:rPr lang="zh-CN" altLang="en-US"/>
              <a:t>找分类界面</a:t>
            </a:r>
            <a:r>
              <a:rPr lang="en-US" altLang="zh-CN"/>
              <a:t> </a:t>
            </a:r>
            <a:r>
              <a:rPr lang="zh-CN" altLang="en-US"/>
              <a:t>减少目标域源域差距</a:t>
            </a:r>
            <a:r>
              <a:rPr lang="en-US" altLang="zh-CN"/>
              <a:t>  </a:t>
            </a:r>
            <a:r>
              <a:rPr lang="zh-CN" altLang="en-US"/>
              <a:t>仔细再看</a:t>
            </a:r>
            <a:r>
              <a:rPr lang="en-US" altLang="zh-CN"/>
              <a:t> </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基于多维度数据增强</a:t>
            </a:r>
            <a:r>
              <a:rPr lang="en-US" altLang="zh-CN"/>
              <a:t> </a:t>
            </a:r>
            <a:r>
              <a:rPr lang="zh-CN" altLang="en-US"/>
              <a:t>腹部器官多标签</a:t>
            </a:r>
            <a:r>
              <a:rPr lang="zh-CN" altLang="en-US"/>
              <a:t>分类</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数据增强</a:t>
            </a:r>
            <a:r>
              <a:rPr lang="en-US" altLang="zh-CN"/>
              <a:t> </a:t>
            </a:r>
            <a:r>
              <a:rPr lang="zh-CN" altLang="en-US"/>
              <a:t>多源域域不变表征学习</a:t>
            </a:r>
            <a:r>
              <a:rPr lang="en-US" altLang="zh-CN"/>
              <a:t> </a:t>
            </a:r>
            <a:r>
              <a:rPr lang="zh-CN" altLang="en-US"/>
              <a:t>成像机理</a:t>
            </a:r>
            <a:r>
              <a:rPr lang="en-US" altLang="zh-CN"/>
              <a:t>4</a:t>
            </a:r>
            <a:r>
              <a:rPr lang="zh-CN" altLang="en-US"/>
              <a:t>不一样</a:t>
            </a:r>
            <a:r>
              <a:rPr lang="en-US" altLang="zh-CN"/>
              <a:t>  </a:t>
            </a:r>
            <a:r>
              <a:rPr lang="zh-CN" altLang="en-US"/>
              <a:t>保留轮廓特征</a:t>
            </a:r>
            <a:r>
              <a:rPr lang="en-US" altLang="zh-CN"/>
              <a:t> </a:t>
            </a:r>
            <a:r>
              <a:rPr lang="zh-CN" altLang="en-US"/>
              <a:t>关注病灶的细粒度纹理</a:t>
            </a:r>
            <a:r>
              <a:rPr lang="en-US" altLang="zh-CN"/>
              <a:t> </a:t>
            </a:r>
            <a:r>
              <a:rPr lang="zh-CN" altLang="en-US"/>
              <a:t>能不能用上域</a:t>
            </a:r>
            <a:r>
              <a:rPr lang="zh-CN" altLang="en-US"/>
              <a:t>专有特征</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i="0" dirty="0">
                <a:effectLst/>
                <a:latin typeface="-apple-system"/>
              </a:rPr>
              <a:t>医疗影像分析是一个复杂的任务</a:t>
            </a:r>
            <a:r>
              <a:rPr lang="en-US" altLang="zh-CN" sz="1200" i="0" dirty="0">
                <a:effectLst/>
                <a:latin typeface="-apple-system"/>
              </a:rPr>
              <a:t>,</a:t>
            </a:r>
            <a:r>
              <a:rPr lang="zh-CN" altLang="en-US" sz="1200" i="0" dirty="0">
                <a:effectLst/>
                <a:latin typeface="-apple-system"/>
              </a:rPr>
              <a:t>传统的医生人工阅片方法</a:t>
            </a:r>
            <a:r>
              <a:rPr lang="zh-CN" altLang="en-US" sz="1200" i="0" dirty="0">
                <a:effectLst/>
                <a:latin typeface="-apple-system"/>
              </a:rPr>
              <a:t>耗时耗力，面临诸多困难。近年来</a:t>
            </a:r>
            <a:r>
              <a:rPr lang="en-US" altLang="zh-CN" sz="1200" i="0" dirty="0">
                <a:effectLst/>
                <a:latin typeface="-apple-system"/>
              </a:rPr>
              <a:t>,</a:t>
            </a:r>
            <a:r>
              <a:rPr lang="zh-CN" altLang="en-US" sz="1200" i="0" dirty="0">
                <a:effectLst/>
                <a:latin typeface="-apple-system"/>
              </a:rPr>
              <a:t>深度学习技术在医疗影像分析方面取得了长足的进步</a:t>
            </a:r>
            <a:r>
              <a:rPr lang="en-US" altLang="zh-CN" sz="1200" i="0" u="none" strike="noStrike" dirty="0">
                <a:effectLst/>
                <a:latin typeface="-apple-system"/>
              </a:rPr>
              <a:t>[5]</a:t>
            </a:r>
            <a:r>
              <a:rPr lang="zh-CN" altLang="en-US" sz="1200" i="0" dirty="0">
                <a:effectLst/>
                <a:latin typeface="-apple-system"/>
              </a:rPr>
              <a:t>。</a:t>
            </a:r>
            <a:endParaRPr lang="zh-CN" altLang="en-US" sz="120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然而，当训练数据和测试数据的概率分布不同时，机器学习模型的性能往往会因域分布差距而下降。不现实性</a:t>
            </a:r>
            <a:r>
              <a:rPr lang="en-US" altLang="zh-CN" sz="1200" dirty="0"/>
              <a:t> </a:t>
            </a:r>
            <a:r>
              <a:rPr lang="zh-CN" altLang="en-US" sz="1200" dirty="0"/>
              <a:t>深度学习价值</a:t>
            </a:r>
            <a:r>
              <a:rPr lang="en-US" altLang="zh-CN" sz="1200" dirty="0"/>
              <a:t> 2.</a:t>
            </a:r>
            <a:r>
              <a:rPr lang="zh-CN" altLang="en-US" sz="1200" dirty="0"/>
              <a:t>机器学习在</a:t>
            </a:r>
            <a:r>
              <a:rPr lang="en-US" altLang="zh-CN" sz="1200" dirty="0"/>
              <a:t>iid</a:t>
            </a:r>
            <a:r>
              <a:rPr lang="zh-CN" altLang="en-US" sz="1200" dirty="0"/>
              <a:t>假设下</a:t>
            </a:r>
            <a:r>
              <a:rPr lang="en-US" altLang="zh-CN" sz="1200" dirty="0"/>
              <a:t>   </a:t>
            </a:r>
            <a:r>
              <a:rPr lang="zh-CN" altLang="en-US" sz="1200" dirty="0"/>
              <a:t>有局限性</a:t>
            </a:r>
            <a:r>
              <a:rPr lang="en-US" altLang="zh-CN" sz="1200" dirty="0"/>
              <a:t>   </a:t>
            </a:r>
            <a:r>
              <a:rPr lang="zh-CN" altLang="en-US" sz="1200" dirty="0"/>
              <a:t>如何利用有偏数据提升</a:t>
            </a:r>
            <a:r>
              <a:rPr lang="zh-CN" altLang="en-US" sz="1200" dirty="0"/>
              <a:t>繁华行深度</a:t>
            </a:r>
            <a:r>
              <a:rPr lang="zh-CN" altLang="en-US" sz="1200" dirty="0"/>
              <a:t>学习</a:t>
            </a:r>
            <a:endParaRPr lang="zh-CN" altLang="en-US" sz="1200" dirty="0"/>
          </a:p>
        </p:txBody>
      </p:sp>
      <p:sp>
        <p:nvSpPr>
          <p:cNvPr id="4" name="灯片编号占位符 3"/>
          <p:cNvSpPr>
            <a:spLocks noGrp="1"/>
          </p:cNvSpPr>
          <p:nvPr>
            <p:ph type="sldNum" sz="quarter" idx="5"/>
          </p:nvPr>
        </p:nvSpPr>
        <p:spPr/>
        <p:txBody>
          <a:bodyPr/>
          <a:lstStyle/>
          <a:p>
            <a:fld id="{C051D1BE-CA4E-40ED-88EB-F0221502D35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9F4CA5D-05E9-4925-A779-A8ED914EAD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1DF93-515E-4F30-A041-C9671F66BB0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4CA5D-05E9-4925-A779-A8ED914EAD4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1DF93-515E-4F30-A041-C9671F66BB0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600993"/>
            <a:ext cx="12192000" cy="3656013"/>
          </a:xfrm>
          <a:prstGeom prst="rect">
            <a:avLst/>
          </a:prstGeom>
          <a:solidFill>
            <a:srgbClr val="065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765935" y="2839720"/>
            <a:ext cx="9185275" cy="768350"/>
          </a:xfrm>
          <a:prstGeom prst="rect">
            <a:avLst/>
          </a:prstGeom>
          <a:noFill/>
        </p:spPr>
        <p:txBody>
          <a:bodyPr wrap="square" rtlCol="0">
            <a:spAutoFit/>
          </a:bodyPr>
          <a:lstStyle/>
          <a:p>
            <a:r>
              <a:rPr lang="zh-CN" altLang="en-US" sz="4400" dirty="0">
                <a:solidFill>
                  <a:schemeClr val="bg1"/>
                </a:solidFill>
              </a:rPr>
              <a:t>鲁棒的医疗影像</a:t>
            </a:r>
            <a:r>
              <a:rPr lang="zh-CN" altLang="en-US" sz="4400" dirty="0">
                <a:solidFill>
                  <a:schemeClr val="bg1"/>
                </a:solidFill>
                <a:sym typeface="+mn-ea"/>
              </a:rPr>
              <a:t>域泛化</a:t>
            </a:r>
            <a:r>
              <a:rPr lang="zh-CN" altLang="en-US" sz="4400" dirty="0">
                <a:solidFill>
                  <a:schemeClr val="bg1"/>
                </a:solidFill>
              </a:rPr>
              <a:t>分类</a:t>
            </a:r>
            <a:r>
              <a:rPr lang="zh-CN" altLang="en-US" sz="4400" dirty="0">
                <a:solidFill>
                  <a:schemeClr val="bg1"/>
                </a:solidFill>
              </a:rPr>
              <a:t>算法研究</a:t>
            </a:r>
            <a:endParaRPr lang="zh-CN" altLang="en-US" sz="4400" dirty="0">
              <a:solidFill>
                <a:schemeClr val="bg1"/>
              </a:solidFill>
            </a:endParaRPr>
          </a:p>
        </p:txBody>
      </p:sp>
      <p:sp>
        <p:nvSpPr>
          <p:cNvPr id="4" name="文本框 3"/>
          <p:cNvSpPr txBox="1"/>
          <p:nvPr/>
        </p:nvSpPr>
        <p:spPr>
          <a:xfrm>
            <a:off x="3274867" y="4721192"/>
            <a:ext cx="5384223" cy="400110"/>
          </a:xfrm>
          <a:prstGeom prst="rect">
            <a:avLst/>
          </a:prstGeom>
          <a:noFill/>
        </p:spPr>
        <p:txBody>
          <a:bodyPr wrap="square" rtlCol="0">
            <a:spAutoFit/>
          </a:bodyPr>
          <a:lstStyle/>
          <a:p>
            <a:r>
              <a:rPr lang="zh-CN" altLang="en-US" sz="2000" dirty="0">
                <a:solidFill>
                  <a:schemeClr val="bg1"/>
                </a:solidFill>
              </a:rPr>
              <a:t>答辩人：张一鸣           指导老师：贾熹滨</a:t>
            </a:r>
            <a:endParaRPr lang="zh-CN" altLang="en-US"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3"/>
          <a:stretch>
            <a:fillRect/>
          </a:stretch>
        </p:blipFill>
        <p:spPr>
          <a:xfrm>
            <a:off x="4581832" y="2333761"/>
            <a:ext cx="7106110" cy="3838285"/>
          </a:xfrm>
          <a:prstGeom prst="rect">
            <a:avLst/>
          </a:prstGeom>
        </p:spPr>
      </p:pic>
      <p:sp>
        <p:nvSpPr>
          <p:cNvPr id="6" name="文本框 5"/>
          <p:cNvSpPr txBox="1"/>
          <p:nvPr/>
        </p:nvSpPr>
        <p:spPr>
          <a:xfrm>
            <a:off x="171450" y="1120676"/>
            <a:ext cx="6096000" cy="646331"/>
          </a:xfrm>
          <a:prstGeom prst="rect">
            <a:avLst/>
          </a:prstGeom>
          <a:noFill/>
        </p:spPr>
        <p:txBody>
          <a:bodyPr wrap="square">
            <a:spAutoFit/>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Xu</a:t>
            </a:r>
            <a:r>
              <a:rPr lang="zh-CN" altLang="en-US" b="0" i="0" dirty="0">
                <a:solidFill>
                  <a:srgbClr val="000000"/>
                </a:solidFill>
                <a:effectLst/>
                <a:latin typeface="微软雅黑" panose="020B0503020204020204" pitchFamily="34" charset="-122"/>
                <a:ea typeface="微软雅黑" panose="020B0503020204020204" pitchFamily="34" charset="-122"/>
              </a:rPr>
              <a:t>等人提出通过使用随机卷积作为数据增强，神经网络的鲁棒性可以大大提高。</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3"/>
          <a:stretch>
            <a:fillRect/>
          </a:stretch>
        </p:blipFill>
        <p:spPr>
          <a:xfrm>
            <a:off x="367840" y="3041980"/>
            <a:ext cx="11149069" cy="3374060"/>
          </a:xfrm>
          <a:prstGeom prst="rect">
            <a:avLst/>
          </a:prstGeom>
        </p:spPr>
      </p:pic>
      <p:sp>
        <p:nvSpPr>
          <p:cNvPr id="5" name="文本框 4"/>
          <p:cNvSpPr txBox="1"/>
          <p:nvPr/>
        </p:nvSpPr>
        <p:spPr>
          <a:xfrm>
            <a:off x="367840" y="913336"/>
            <a:ext cx="10143321" cy="18506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0" i="0" dirty="0">
                <a:effectLst/>
                <a:latin typeface="-apple-system"/>
              </a:rPr>
              <a:t>Yue</a:t>
            </a:r>
            <a:r>
              <a:rPr lang="zh-CN" altLang="en-US" sz="2400" b="0" i="0" dirty="0">
                <a:effectLst/>
                <a:latin typeface="-apple-system"/>
              </a:rPr>
              <a:t>等人提出使用域随机化和金字塔一致性来进行域泛化</a:t>
            </a:r>
            <a:endParaRPr lang="en-US" altLang="zh-CN" sz="2400" dirty="0">
              <a:latin typeface="-apple-system"/>
            </a:endParaRPr>
          </a:p>
          <a:p>
            <a:pPr marL="285750" indent="-285750">
              <a:lnSpc>
                <a:spcPct val="150000"/>
              </a:lnSpc>
              <a:buFont typeface="Arial" panose="020B0604020202020204" pitchFamily="34" charset="0"/>
              <a:buChar char="•"/>
            </a:pPr>
            <a:r>
              <a:rPr lang="zh-CN" altLang="en-US" b="0" i="0" dirty="0">
                <a:effectLst/>
                <a:latin typeface="-apple-system"/>
              </a:rPr>
              <a:t>域随机化通过将合成图像映射到多个辅助真实域来生成</a:t>
            </a:r>
            <a:r>
              <a:rPr lang="en-US" altLang="zh-CN" b="0" i="0" dirty="0" err="1">
                <a:effectLst/>
                <a:latin typeface="-apple-system"/>
              </a:rPr>
              <a:t>ood</a:t>
            </a:r>
            <a:r>
              <a:rPr lang="zh-CN" altLang="en-US" b="0" i="0" dirty="0">
                <a:effectLst/>
                <a:latin typeface="-apple-system"/>
              </a:rPr>
              <a:t>数据，以便于在测试阶段</a:t>
            </a:r>
            <a:r>
              <a:rPr lang="en-US" altLang="zh-CN" b="0" i="0" dirty="0">
                <a:effectLst/>
                <a:latin typeface="-apple-system"/>
              </a:rPr>
              <a:t>CNN</a:t>
            </a:r>
            <a:r>
              <a:rPr lang="zh-CN" altLang="en-US" b="0" i="0" dirty="0">
                <a:effectLst/>
                <a:latin typeface="-apple-system"/>
              </a:rPr>
              <a:t>模型将目标域当作真实域来处理。</a:t>
            </a:r>
            <a:endParaRPr lang="en-US" altLang="zh-CN" b="0" i="0" dirty="0">
              <a:effectLst/>
              <a:latin typeface="-apple-system"/>
            </a:endParaRPr>
          </a:p>
          <a:p>
            <a:pPr marL="285750" indent="-285750">
              <a:lnSpc>
                <a:spcPct val="150000"/>
              </a:lnSpc>
              <a:buFont typeface="Arial" panose="020B0604020202020204" pitchFamily="34" charset="0"/>
              <a:buChar char="•"/>
            </a:pPr>
            <a:r>
              <a:rPr lang="zh-CN" altLang="en-US" b="0" i="0" dirty="0">
                <a:effectLst/>
                <a:latin typeface="-apple-system"/>
              </a:rPr>
              <a:t>金字塔一致性训练则通过在域内和跨域强制执行金字塔一致性来学习具有更好泛化能力的表示。</a:t>
            </a:r>
            <a:endParaRPr lang="zh-CN" altLang="en-US" dirty="0"/>
          </a:p>
        </p:txBody>
      </p:sp>
      <p:sp>
        <p:nvSpPr>
          <p:cNvPr id="3" name="文本框 2"/>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00675" y="100513"/>
            <a:ext cx="4064000" cy="646331"/>
          </a:xfrm>
          <a:prstGeom prst="rect">
            <a:avLst/>
          </a:prstGeom>
          <a:noFill/>
        </p:spPr>
        <p:txBody>
          <a:bodyPr wrap="square" rtlCol="0">
            <a:spAutoFit/>
          </a:bodyPr>
          <a:lstStyle/>
          <a:p>
            <a:r>
              <a:rPr lang="zh-CN" altLang="en-US" sz="3600" dirty="0"/>
              <a:t>研究现状</a:t>
            </a:r>
            <a:endParaRPr lang="zh-CN" altLang="en-US" sz="3600" dirty="0"/>
          </a:p>
        </p:txBody>
      </p:sp>
      <p:pic>
        <p:nvPicPr>
          <p:cNvPr id="5" name="图片 4"/>
          <p:cNvPicPr>
            <a:picLocks noChangeAspect="1"/>
          </p:cNvPicPr>
          <p:nvPr/>
        </p:nvPicPr>
        <p:blipFill>
          <a:blip r:embed="rId3"/>
          <a:stretch>
            <a:fillRect/>
          </a:stretch>
        </p:blipFill>
        <p:spPr>
          <a:xfrm>
            <a:off x="5140361" y="3243892"/>
            <a:ext cx="6130076" cy="3055969"/>
          </a:xfrm>
          <a:prstGeom prst="rect">
            <a:avLst/>
          </a:prstGeom>
        </p:spPr>
      </p:pic>
      <p:sp>
        <p:nvSpPr>
          <p:cNvPr id="10" name="文本框 9"/>
          <p:cNvSpPr txBox="1"/>
          <p:nvPr/>
        </p:nvSpPr>
        <p:spPr>
          <a:xfrm>
            <a:off x="4589754" y="6389830"/>
            <a:ext cx="9254021" cy="278274"/>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 Li, S. J. Pan, S. Wang, and A. </a:t>
            </a:r>
            <a:r>
              <a:rPr lang="en-US" altLang="zh-CN" sz="1200" dirty="0" err="1">
                <a:latin typeface="微软雅黑" panose="020B0503020204020204" pitchFamily="34" charset="-122"/>
                <a:ea typeface="微软雅黑" panose="020B0503020204020204" pitchFamily="34" charset="-122"/>
                <a:cs typeface="Times New Roman" panose="02020603050405020304" pitchFamily="18" charset="0"/>
              </a:rPr>
              <a:t>Kot</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 Domain generalization with adversarial feature learning. 2018</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733004" y="1177389"/>
            <a:ext cx="6920142" cy="2126864"/>
          </a:xfrm>
          <a:prstGeom prst="rect">
            <a:avLst/>
          </a:prstGeom>
          <a:noFill/>
        </p:spPr>
        <p:txBody>
          <a:bodyPr wrap="square">
            <a:spAutoFit/>
          </a:bodyPr>
          <a:lstStyle/>
          <a:p>
            <a:pPr algn="l">
              <a:lnSpc>
                <a:spcPct val="150000"/>
              </a:lnSpc>
            </a:pPr>
            <a:r>
              <a:rPr lang="en-US" altLang="zh-CN" b="0" i="0" dirty="0">
                <a:effectLst/>
                <a:latin typeface="-apple-system"/>
              </a:rPr>
              <a:t>Li</a:t>
            </a:r>
            <a:r>
              <a:rPr lang="zh-CN" altLang="en-US" b="0" i="0" dirty="0">
                <a:effectLst/>
                <a:latin typeface="-apple-system"/>
              </a:rPr>
              <a:t>等人提出在对抗自编码器的基础上增加了最大平均差异</a:t>
            </a:r>
            <a:r>
              <a:rPr lang="en-US" altLang="zh-CN" b="0" i="0" dirty="0">
                <a:effectLst/>
                <a:latin typeface="-apple-system"/>
              </a:rPr>
              <a:t>(Maximum Mean Discrepancy, MMD)</a:t>
            </a:r>
            <a:r>
              <a:rPr lang="zh-CN" altLang="en-US" b="0" i="0" dirty="0">
                <a:effectLst/>
                <a:latin typeface="-apple-system"/>
              </a:rPr>
              <a:t>正则化项</a:t>
            </a:r>
            <a:r>
              <a:rPr lang="en-US" altLang="zh-CN" b="0" i="0" dirty="0">
                <a:effectLst/>
                <a:latin typeface="-apple-system"/>
              </a:rPr>
              <a:t>,</a:t>
            </a:r>
            <a:r>
              <a:rPr lang="zh-CN" altLang="en-US" b="0" i="0" dirty="0">
                <a:effectLst/>
                <a:latin typeface="-apple-system"/>
              </a:rPr>
              <a:t>以最小化不同</a:t>
            </a:r>
            <a:r>
              <a:rPr lang="en-US" altLang="zh-CN" b="0" i="0" dirty="0">
                <a:effectLst/>
                <a:latin typeface="-apple-system"/>
              </a:rPr>
              <a:t>domain</a:t>
            </a:r>
            <a:r>
              <a:rPr lang="zh-CN" altLang="en-US" b="0" i="0" dirty="0">
                <a:effectLst/>
                <a:latin typeface="-apple-system"/>
              </a:rPr>
              <a:t>之间的差异。同时</a:t>
            </a:r>
            <a:r>
              <a:rPr lang="en-US" altLang="zh-CN" b="0" i="0" dirty="0">
                <a:effectLst/>
                <a:latin typeface="-apple-system"/>
              </a:rPr>
              <a:t>,</a:t>
            </a:r>
            <a:r>
              <a:rPr lang="zh-CN" altLang="en-US" b="0" i="0" dirty="0">
                <a:effectLst/>
                <a:latin typeface="-apple-system"/>
              </a:rPr>
              <a:t>作者还通过对抗训练</a:t>
            </a:r>
            <a:r>
              <a:rPr lang="en-US" altLang="zh-CN" b="0" i="0" dirty="0">
                <a:effectLst/>
                <a:latin typeface="-apple-system"/>
              </a:rPr>
              <a:t>,</a:t>
            </a:r>
            <a:r>
              <a:rPr lang="zh-CN" altLang="en-US" b="0" i="0" dirty="0">
                <a:effectLst/>
                <a:latin typeface="-apple-system"/>
              </a:rPr>
              <a:t>使学习到的特征符合预先设定的先验分布</a:t>
            </a:r>
            <a:r>
              <a:rPr lang="en-US" altLang="zh-CN" b="0" i="0" dirty="0">
                <a:effectLst/>
                <a:latin typeface="-apple-system"/>
              </a:rPr>
              <a:t>,</a:t>
            </a:r>
            <a:r>
              <a:rPr lang="zh-CN" altLang="en-US" b="0" i="0" dirty="0">
                <a:effectLst/>
                <a:latin typeface="-apple-system"/>
              </a:rPr>
              <a:t>从而降低特征过于依赖源域的风险</a:t>
            </a:r>
            <a:r>
              <a:rPr lang="en-US" altLang="zh-CN" b="0" i="0" dirty="0">
                <a:effectLst/>
                <a:latin typeface="-apple-system"/>
              </a:rPr>
              <a:t>,</a:t>
            </a:r>
            <a:r>
              <a:rPr lang="zh-CN" altLang="en-US" b="0" i="0" dirty="0">
                <a:effectLst/>
                <a:latin typeface="-apple-system"/>
              </a:rPr>
              <a:t>提高特征对未见目标域的泛化能力</a:t>
            </a:r>
            <a:r>
              <a:rPr lang="zh-CN" altLang="en-US" dirty="0">
                <a:latin typeface="-apple-system"/>
              </a:rPr>
              <a:t>。</a:t>
            </a:r>
            <a:endParaRPr lang="zh-CN" altLang="en-US" b="0" i="0" dirty="0">
              <a:effectLst/>
              <a:latin typeface="-apple-syste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3"/>
          <a:stretch>
            <a:fillRect/>
          </a:stretch>
        </p:blipFill>
        <p:spPr>
          <a:xfrm>
            <a:off x="5613876" y="995789"/>
            <a:ext cx="5848667" cy="4824028"/>
          </a:xfrm>
          <a:prstGeom prst="rect">
            <a:avLst/>
          </a:prstGeom>
        </p:spPr>
      </p:pic>
      <p:sp>
        <p:nvSpPr>
          <p:cNvPr id="8" name="文本框 7"/>
          <p:cNvSpPr txBox="1"/>
          <p:nvPr/>
        </p:nvSpPr>
        <p:spPr>
          <a:xfrm>
            <a:off x="274320" y="1561330"/>
            <a:ext cx="4815840" cy="369332"/>
          </a:xfrm>
          <a:prstGeom prst="rect">
            <a:avLst/>
          </a:prstGeom>
          <a:noFill/>
        </p:spPr>
        <p:txBody>
          <a:bodyPr wrap="square">
            <a:spAutoFit/>
          </a:bodyPr>
          <a:lstStyle/>
          <a:p>
            <a:endParaRPr lang="zh-CN" altLang="en-US" dirty="0"/>
          </a:p>
        </p:txBody>
      </p:sp>
      <p:sp>
        <p:nvSpPr>
          <p:cNvPr id="10" name="文本框 9"/>
          <p:cNvSpPr txBox="1"/>
          <p:nvPr/>
        </p:nvSpPr>
        <p:spPr>
          <a:xfrm>
            <a:off x="425450" y="2144621"/>
            <a:ext cx="4664710" cy="1754326"/>
          </a:xfrm>
          <a:prstGeom prst="rect">
            <a:avLst/>
          </a:prstGeom>
          <a:noFill/>
        </p:spPr>
        <p:txBody>
          <a:bodyPr wrap="square">
            <a:spAutoFit/>
          </a:bodyPr>
          <a:lstStyle/>
          <a:p>
            <a:r>
              <a:rPr lang="en-US" altLang="zh-CN" dirty="0">
                <a:latin typeface="宋体" pitchFamily="2" charset="-122"/>
                <a:ea typeface="宋体" pitchFamily="2" charset="-122"/>
              </a:rPr>
              <a:t>Rahman</a:t>
            </a:r>
            <a:r>
              <a:rPr lang="zh-CN" altLang="en-US" dirty="0">
                <a:latin typeface="宋体" pitchFamily="2" charset="-122"/>
                <a:ea typeface="宋体" pitchFamily="2" charset="-122"/>
              </a:rPr>
              <a:t>等人在</a:t>
            </a:r>
            <a:r>
              <a:rPr lang="en-US" altLang="zh-CN" dirty="0">
                <a:latin typeface="宋体" pitchFamily="2" charset="-122"/>
                <a:ea typeface="宋体" pitchFamily="2" charset="-122"/>
              </a:rPr>
              <a:t>2019</a:t>
            </a:r>
            <a:r>
              <a:rPr lang="zh-CN" altLang="en-US" dirty="0">
                <a:latin typeface="宋体" pitchFamily="2" charset="-122"/>
                <a:ea typeface="宋体" pitchFamily="2" charset="-122"/>
              </a:rPr>
              <a:t>年</a:t>
            </a:r>
            <a:r>
              <a:rPr lang="zh-CN" altLang="en-US" b="0" i="0" dirty="0">
                <a:solidFill>
                  <a:srgbClr val="000000"/>
                </a:solidFill>
                <a:effectLst/>
                <a:latin typeface="宋体" pitchFamily="2" charset="-122"/>
                <a:ea typeface="宋体" pitchFamily="2" charset="-122"/>
              </a:rPr>
              <a:t>提出了一种利用生成对抗性网络（</a:t>
            </a:r>
            <a:r>
              <a:rPr lang="en-US" altLang="zh-CN" b="0" i="0" dirty="0">
                <a:solidFill>
                  <a:srgbClr val="000000"/>
                </a:solidFill>
                <a:effectLst/>
                <a:latin typeface="宋体" pitchFamily="2" charset="-122"/>
                <a:ea typeface="宋体" pitchFamily="2" charset="-122"/>
              </a:rPr>
              <a:t>GAN</a:t>
            </a:r>
            <a:r>
              <a:rPr lang="zh-CN" altLang="en-US" b="0" i="0" dirty="0">
                <a:solidFill>
                  <a:srgbClr val="000000"/>
                </a:solidFill>
                <a:effectLst/>
                <a:latin typeface="宋体" pitchFamily="2" charset="-122"/>
                <a:ea typeface="宋体" pitchFamily="2" charset="-122"/>
              </a:rPr>
              <a:t>）生成合成数据的新的深域泛化架构。使用现有的域差异度量（例如最大平均差异或</a:t>
            </a:r>
            <a:r>
              <a:rPr lang="zh-CN" altLang="en-US" dirty="0">
                <a:solidFill>
                  <a:srgbClr val="000000"/>
                </a:solidFill>
                <a:latin typeface="宋体" pitchFamily="2" charset="-122"/>
                <a:ea typeface="宋体" pitchFamily="2" charset="-122"/>
              </a:rPr>
              <a:t>（</a:t>
            </a:r>
            <a:r>
              <a:rPr lang="en-US" altLang="zh-CN" dirty="0">
                <a:solidFill>
                  <a:srgbClr val="000000"/>
                </a:solidFill>
                <a:latin typeface="宋体" pitchFamily="2" charset="-122"/>
                <a:ea typeface="宋体" pitchFamily="2" charset="-122"/>
              </a:rPr>
              <a:t>MMD</a:t>
            </a:r>
            <a:r>
              <a:rPr lang="zh-CN" altLang="en-US" dirty="0">
                <a:solidFill>
                  <a:srgbClr val="000000"/>
                </a:solidFill>
                <a:latin typeface="宋体" pitchFamily="2" charset="-122"/>
                <a:ea typeface="宋体" pitchFamily="2" charset="-122"/>
              </a:rPr>
              <a:t>）</a:t>
            </a:r>
            <a:r>
              <a:rPr lang="zh-CN" altLang="en-US" b="0" i="0" dirty="0">
                <a:solidFill>
                  <a:srgbClr val="000000"/>
                </a:solidFill>
                <a:effectLst/>
                <a:latin typeface="宋体" pitchFamily="2" charset="-122"/>
                <a:ea typeface="宋体" pitchFamily="2" charset="-122"/>
              </a:rPr>
              <a:t>）来最小化真实图像和</a:t>
            </a:r>
            <a:r>
              <a:rPr lang="zh-CN" altLang="en-US" dirty="0">
                <a:solidFill>
                  <a:srgbClr val="000000"/>
                </a:solidFill>
                <a:latin typeface="宋体" pitchFamily="2" charset="-122"/>
                <a:ea typeface="宋体" pitchFamily="2" charset="-122"/>
              </a:rPr>
              <a:t>生成</a:t>
            </a:r>
            <a:r>
              <a:rPr lang="zh-CN" altLang="en-US" b="0" i="0" dirty="0">
                <a:solidFill>
                  <a:srgbClr val="000000"/>
                </a:solidFill>
                <a:effectLst/>
                <a:latin typeface="宋体" pitchFamily="2" charset="-122"/>
                <a:ea typeface="宋体" pitchFamily="2" charset="-122"/>
              </a:rPr>
              <a:t>图像之间的分布差异，以帮助学习域间的通用表示。</a:t>
            </a:r>
            <a:endParaRPr lang="zh-CN" altLang="en-US" dirty="0">
              <a:latin typeface="宋体" pitchFamily="2" charset="-122"/>
              <a:ea typeface="宋体" pitchFamily="2" charset="-122"/>
            </a:endParaRPr>
          </a:p>
        </p:txBody>
      </p:sp>
      <p:sp>
        <p:nvSpPr>
          <p:cNvPr id="5" name="文本框 4"/>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3"/>
          <a:stretch>
            <a:fillRect/>
          </a:stretch>
        </p:blipFill>
        <p:spPr>
          <a:xfrm>
            <a:off x="6047105" y="1858645"/>
            <a:ext cx="5899150" cy="4457065"/>
          </a:xfrm>
          <a:prstGeom prst="rect">
            <a:avLst/>
          </a:prstGeom>
        </p:spPr>
      </p:pic>
      <p:sp>
        <p:nvSpPr>
          <p:cNvPr id="4" name="文本框 3"/>
          <p:cNvSpPr txBox="1"/>
          <p:nvPr/>
        </p:nvSpPr>
        <p:spPr>
          <a:xfrm>
            <a:off x="216535" y="1213485"/>
            <a:ext cx="6758940" cy="645160"/>
          </a:xfrm>
          <a:prstGeom prst="rect">
            <a:avLst/>
          </a:prstGeom>
          <a:noFill/>
        </p:spPr>
        <p:txBody>
          <a:bodyPr wrap="square" rtlCol="0" anchor="t">
            <a:spAutoFit/>
          </a:bodyPr>
          <a:p>
            <a:r>
              <a:rPr lang="zh-CN" altLang="en-US"/>
              <a:t>PCL: Proxy-Based Contrastive Learning for Domain Generalization</a:t>
            </a:r>
            <a:r>
              <a:rPr lang="en-US" altLang="zh-CN"/>
              <a:t> 2022 CVPR</a:t>
            </a:r>
            <a:endParaRPr lang="en-US" altLang="zh-CN"/>
          </a:p>
        </p:txBody>
      </p:sp>
      <p:sp>
        <p:nvSpPr>
          <p:cNvPr id="5" name="文本框 4"/>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5011420" cy="1014730"/>
          </a:xfrm>
          <a:prstGeom prst="rect">
            <a:avLst/>
          </a:prstGeom>
          <a:noFill/>
        </p:spPr>
        <p:txBody>
          <a:bodyPr wrap="square" rtlCol="0">
            <a:spAutoFit/>
          </a:bodyPr>
          <a:lstStyle/>
          <a:p>
            <a:r>
              <a:rPr lang="zh-CN" altLang="en-US" sz="6000" dirty="0"/>
              <a:t>三</a:t>
            </a:r>
            <a:r>
              <a:rPr lang="en-US" altLang="zh-CN" sz="6000" dirty="0"/>
              <a:t>.</a:t>
            </a:r>
            <a:r>
              <a:rPr lang="zh-CN" altLang="en-US" sz="6000" dirty="0"/>
              <a:t>研究内容</a:t>
            </a:r>
            <a:endParaRPr lang="zh-CN" altLang="en-US" sz="6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674225" cy="829945"/>
          </a:xfrm>
          <a:prstGeom prst="rect">
            <a:avLst/>
          </a:prstGeom>
          <a:noFill/>
        </p:spPr>
        <p:txBody>
          <a:bodyPr wrap="none" rtlCol="0">
            <a:spAutoFit/>
          </a:bodyPr>
          <a:p>
            <a:r>
              <a:rPr lang="en-US" altLang="zh-CN" sz="2400"/>
              <a:t>1.</a:t>
            </a:r>
            <a:r>
              <a:rPr lang="zh-CN" altLang="en-US" sz="2400"/>
              <a:t>仅使用</a:t>
            </a:r>
            <a:r>
              <a:rPr lang="en-US" altLang="zh-CN" sz="2400"/>
              <a:t>CT</a:t>
            </a:r>
            <a:r>
              <a:rPr lang="zh-CN" altLang="en-US" sz="2400"/>
              <a:t>影像数据训练腹部器官（肝、脾、肾）的多标签识别模型，</a:t>
            </a:r>
            <a:endParaRPr lang="zh-CN" altLang="en-US" sz="2400"/>
          </a:p>
          <a:p>
            <a:r>
              <a:rPr lang="zh-CN" altLang="en-US" sz="2400"/>
              <a:t>预期能够泛化到</a:t>
            </a:r>
            <a:r>
              <a:rPr lang="en-US" altLang="zh-CN" sz="2400"/>
              <a:t>MR</a:t>
            </a:r>
            <a:r>
              <a:rPr lang="zh-CN" altLang="en-US" sz="2400"/>
              <a:t>影像</a:t>
            </a:r>
            <a:endParaRPr lang="zh-CN" altLang="en-US" sz="2400"/>
          </a:p>
        </p:txBody>
      </p:sp>
      <p:sp>
        <p:nvSpPr>
          <p:cNvPr id="18" name="文本框 17"/>
          <p:cNvSpPr txBox="1"/>
          <p:nvPr/>
        </p:nvSpPr>
        <p:spPr>
          <a:xfrm>
            <a:off x="617220" y="2167255"/>
            <a:ext cx="9460865" cy="424624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sz="2000"/>
              <a:t>在智能化医疗影像的业务流水线中，不同部位、区域的医疗影像（例如胸部、腹部、</a:t>
            </a:r>
            <a:r>
              <a:rPr lang="zh-CN" altLang="en-US" sz="2000"/>
              <a:t>腿部）有着不同的处理规范与方法，在业务的前处理流程中需要将影像分发至对应的业务。</a:t>
            </a:r>
            <a:endParaRPr lang="zh-CN" altLang="en-US" sz="2000"/>
          </a:p>
          <a:p>
            <a:pPr marL="285750" indent="-285750">
              <a:lnSpc>
                <a:spcPct val="150000"/>
              </a:lnSpc>
              <a:buFont typeface="Arial" panose="020B0604020202020204" pitchFamily="34" charset="0"/>
              <a:buChar char="•"/>
            </a:pPr>
            <a:r>
              <a:rPr lang="zh-CN" altLang="en-US" sz="2000"/>
              <a:t>一种比较直观的方法是依据医疗影像切片中所包含的器官类别来确定其所在</a:t>
            </a:r>
            <a:r>
              <a:rPr lang="zh-CN" altLang="en-US" sz="2000"/>
              <a:t>部位。因此，多标签器官分类成为了前处理过程中重要的一个环节。</a:t>
            </a:r>
            <a:endParaRPr lang="zh-CN" altLang="en-US" sz="2000"/>
          </a:p>
          <a:p>
            <a:pPr marL="285750" indent="-285750">
              <a:lnSpc>
                <a:spcPct val="150000"/>
              </a:lnSpc>
              <a:buFont typeface="Arial" panose="020B0604020202020204" pitchFamily="34" charset="0"/>
              <a:buChar char="•"/>
            </a:pPr>
            <a:r>
              <a:rPr lang="zh-CN" altLang="en-US" sz="2000"/>
              <a:t>然而，由于</a:t>
            </a:r>
            <a:r>
              <a:rPr lang="en-US" altLang="zh-CN" sz="2000"/>
              <a:t>CT</a:t>
            </a:r>
            <a:r>
              <a:rPr lang="zh-CN" altLang="en-US" sz="2000"/>
              <a:t>影像与</a:t>
            </a:r>
            <a:r>
              <a:rPr lang="en-US" altLang="zh-CN" sz="2000"/>
              <a:t>MR</a:t>
            </a:r>
            <a:r>
              <a:rPr lang="zh-CN" altLang="en-US" sz="2000"/>
              <a:t>影像存在着域偏移，在</a:t>
            </a:r>
            <a:r>
              <a:rPr lang="en-US" altLang="zh-CN" sz="2000"/>
              <a:t>CT</a:t>
            </a:r>
            <a:r>
              <a:rPr lang="zh-CN" altLang="en-US" sz="2000"/>
              <a:t>数据上训练的模型难以直接应用于</a:t>
            </a:r>
            <a:r>
              <a:rPr lang="en-US" altLang="zh-CN" sz="2000"/>
              <a:t>MR</a:t>
            </a:r>
            <a:r>
              <a:rPr lang="zh-CN" altLang="en-US" sz="2000"/>
              <a:t>数据。而在</a:t>
            </a:r>
            <a:r>
              <a:rPr lang="en-US" altLang="zh-CN" sz="2000"/>
              <a:t>MR</a:t>
            </a:r>
            <a:r>
              <a:rPr lang="zh-CN" altLang="en-US" sz="2000"/>
              <a:t>数据上重新训练模型成本过高。</a:t>
            </a:r>
            <a:endParaRPr lang="zh-CN" altLang="en-US" sz="2000"/>
          </a:p>
          <a:p>
            <a:pPr marL="285750" indent="-285750">
              <a:lnSpc>
                <a:spcPct val="150000"/>
              </a:lnSpc>
              <a:buFont typeface="Arial" panose="020B0604020202020204" pitchFamily="34" charset="0"/>
              <a:buChar char="•"/>
            </a:pPr>
            <a:r>
              <a:rPr lang="zh-CN" altLang="en-US" sz="2000"/>
              <a:t>由此，本文提出了第一个任务：</a:t>
            </a:r>
            <a:r>
              <a:rPr lang="zh-CN" altLang="en-US" sz="2000" b="1"/>
              <a:t>将在</a:t>
            </a:r>
            <a:r>
              <a:rPr lang="en-US" altLang="zh-CN" sz="2000" b="1"/>
              <a:t>CT</a:t>
            </a:r>
            <a:r>
              <a:rPr lang="zh-CN" altLang="en-US" sz="2000" b="1"/>
              <a:t>数据上训练的腹部器官多标签分类模型泛化到</a:t>
            </a:r>
            <a:r>
              <a:rPr lang="en-US" altLang="zh-CN" sz="2000" b="1"/>
              <a:t>MR</a:t>
            </a:r>
            <a:r>
              <a:rPr lang="zh-CN" altLang="en-US" sz="2000" b="1"/>
              <a:t>数据</a:t>
            </a:r>
            <a:r>
              <a:rPr lang="zh-CN" altLang="en-US" sz="2000"/>
              <a:t>。</a:t>
            </a:r>
            <a:endParaRPr lang="zh-CN"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13" name="图片 12"/>
          <p:cNvPicPr>
            <a:picLocks noChangeAspect="1"/>
          </p:cNvPicPr>
          <p:nvPr/>
        </p:nvPicPr>
        <p:blipFill>
          <a:blip r:embed="rId3"/>
          <a:stretch>
            <a:fillRect/>
          </a:stretch>
        </p:blipFill>
        <p:spPr>
          <a:xfrm>
            <a:off x="510540" y="2105025"/>
            <a:ext cx="10783570" cy="3616325"/>
          </a:xfrm>
          <a:prstGeom prst="rect">
            <a:avLst/>
          </a:prstGeom>
        </p:spPr>
      </p:pic>
      <p:sp>
        <p:nvSpPr>
          <p:cNvPr id="14" name="文本框 13"/>
          <p:cNvSpPr txBox="1"/>
          <p:nvPr/>
        </p:nvSpPr>
        <p:spPr>
          <a:xfrm>
            <a:off x="4163695" y="5792470"/>
            <a:ext cx="3864610" cy="368300"/>
          </a:xfrm>
          <a:prstGeom prst="rect">
            <a:avLst/>
          </a:prstGeom>
          <a:noFill/>
        </p:spPr>
        <p:txBody>
          <a:bodyPr wrap="none" rtlCol="0">
            <a:spAutoFit/>
          </a:bodyPr>
          <a:p>
            <a:r>
              <a:rPr lang="zh-CN" altLang="en-US"/>
              <a:t>图</a:t>
            </a:r>
            <a:r>
              <a:rPr lang="en-US" altLang="zh-CN"/>
              <a:t>  CT-MR</a:t>
            </a:r>
            <a:r>
              <a:rPr lang="zh-CN" altLang="en-US"/>
              <a:t>的多标签识别任务</a:t>
            </a:r>
            <a:r>
              <a:rPr lang="zh-CN" altLang="en-US"/>
              <a:t>示意图</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510540" y="1138555"/>
            <a:ext cx="9819640" cy="460375"/>
          </a:xfrm>
          <a:prstGeom prst="rect">
            <a:avLst/>
          </a:prstGeom>
          <a:noFill/>
        </p:spPr>
        <p:txBody>
          <a:bodyPr wrap="none" rtlCol="0">
            <a:spAutoFit/>
          </a:bodyPr>
          <a:p>
            <a:r>
              <a:rPr lang="en-US" altLang="zh-CN" sz="2400"/>
              <a:t>2.</a:t>
            </a:r>
            <a:r>
              <a:rPr lang="zh-CN" altLang="en-US" sz="2400"/>
              <a:t>在部分中心的</a:t>
            </a:r>
            <a:r>
              <a:rPr lang="en-US" altLang="zh-CN" sz="2400"/>
              <a:t>MVI</a:t>
            </a:r>
            <a:r>
              <a:rPr lang="zh-CN" altLang="en-US" sz="2400"/>
              <a:t>数据上做训练，预期能够泛化到其他其他中心的数据</a:t>
            </a:r>
            <a:endParaRPr lang="zh-CN" altLang="en-US" sz="2400"/>
          </a:p>
        </p:txBody>
      </p:sp>
      <p:sp>
        <p:nvSpPr>
          <p:cNvPr id="100" name="文本框 99"/>
          <p:cNvSpPr txBox="1"/>
          <p:nvPr/>
        </p:nvSpPr>
        <p:spPr>
          <a:xfrm>
            <a:off x="986790" y="1990725"/>
            <a:ext cx="8867140" cy="3415030"/>
          </a:xfrm>
          <a:prstGeom prst="rect">
            <a:avLst/>
          </a:prstGeom>
          <a:noFill/>
          <a:ln w="9525">
            <a:noFill/>
          </a:ln>
        </p:spPr>
        <p:txBody>
          <a:bodyPr wrap="square">
            <a:spAutoFit/>
          </a:bodyPr>
          <a:p>
            <a:pPr marL="0" indent="0" algn="l">
              <a:lnSpc>
                <a:spcPct val="150000"/>
              </a:lnSpc>
            </a:pPr>
            <a:r>
              <a:rPr lang="zh-CN" b="0">
                <a:latin typeface="Times New Roman" panose="02020603050405020304" pitchFamily="18" charset="0"/>
                <a:cs typeface="宋体" charset="0"/>
              </a:rPr>
              <a:t>以</a:t>
            </a:r>
            <a:r>
              <a:rPr lang="zh-CN" b="0">
                <a:cs typeface="宋体" charset="0"/>
              </a:rPr>
              <a:t>肝细胞癌（</a:t>
            </a:r>
            <a:r>
              <a:rPr lang="en-US" b="0">
                <a:latin typeface="Times New Roman" panose="02020603050405020304" pitchFamily="18" charset="0"/>
                <a:cs typeface="宋体" charset="0"/>
              </a:rPr>
              <a:t>HCC</a:t>
            </a:r>
            <a:r>
              <a:rPr lang="zh-CN" b="0">
                <a:cs typeface="宋体" charset="0"/>
              </a:rPr>
              <a:t>）</a:t>
            </a:r>
            <a:r>
              <a:rPr lang="zh-CN" b="0">
                <a:latin typeface="Times New Roman" panose="02020603050405020304" pitchFamily="18" charset="0"/>
                <a:cs typeface="宋体" charset="0"/>
              </a:rPr>
              <a:t>为代表的肝脏局灶性病变</a:t>
            </a:r>
            <a:r>
              <a:rPr lang="zh-CN" b="0">
                <a:cs typeface="宋体" charset="0"/>
              </a:rPr>
              <a:t>是一种原发性肝</a:t>
            </a:r>
            <a:r>
              <a:rPr lang="zh-CN" b="0">
                <a:latin typeface="Times New Roman" panose="02020603050405020304" pitchFamily="18" charset="0"/>
                <a:cs typeface="宋体" charset="0"/>
              </a:rPr>
              <a:t>脏疾病</a:t>
            </a:r>
            <a:r>
              <a:rPr lang="zh-CN" b="0">
                <a:cs typeface="宋体" charset="0"/>
              </a:rPr>
              <a:t>，</a:t>
            </a:r>
            <a:r>
              <a:rPr lang="zh-CN" b="0">
                <a:latin typeface="Times New Roman" panose="02020603050405020304" pitchFamily="18" charset="0"/>
                <a:cs typeface="宋体" charset="0"/>
              </a:rPr>
              <a:t>临床认为手术切除和移植是目前治疗肝细胞癌的最佳选择，但即使如此，肝细胞癌仍具有复发率高、预后效果差等特点。而</a:t>
            </a:r>
            <a:r>
              <a:rPr lang="zh-CN" b="1">
                <a:latin typeface="Times New Roman" panose="02020603050405020304" pitchFamily="18" charset="0"/>
                <a:cs typeface="宋体" charset="0"/>
              </a:rPr>
              <a:t>微血管侵犯（</a:t>
            </a:r>
            <a:r>
              <a:rPr lang="en-US" b="1">
                <a:latin typeface="Times New Roman" panose="02020603050405020304" pitchFamily="18" charset="0"/>
                <a:cs typeface="宋体" charset="0"/>
              </a:rPr>
              <a:t>Microvascular Invasion, MVI</a:t>
            </a:r>
            <a:r>
              <a:rPr lang="zh-CN" b="1">
                <a:latin typeface="Times New Roman" panose="02020603050405020304" pitchFamily="18" charset="0"/>
                <a:cs typeface="宋体" charset="0"/>
              </a:rPr>
              <a:t>）</a:t>
            </a:r>
            <a:r>
              <a:rPr lang="zh-CN" b="0">
                <a:latin typeface="Times New Roman" panose="02020603050405020304" pitchFamily="18" charset="0"/>
                <a:cs typeface="宋体" charset="0"/>
              </a:rPr>
              <a:t>被认为是肝癌切除或移植患者早期复发和长期预后不良的重要因素。因此，在</a:t>
            </a:r>
            <a:r>
              <a:rPr lang="en-US" b="0">
                <a:latin typeface="Times New Roman" panose="02020603050405020304" pitchFamily="18" charset="0"/>
                <a:cs typeface="宋体" charset="0"/>
              </a:rPr>
              <a:t>HCC</a:t>
            </a:r>
            <a:r>
              <a:rPr lang="zh-CN" b="0">
                <a:latin typeface="Times New Roman" panose="02020603050405020304" pitchFamily="18" charset="0"/>
                <a:cs typeface="宋体" charset="0"/>
              </a:rPr>
              <a:t>患者术前评估是否存在</a:t>
            </a:r>
            <a:r>
              <a:rPr lang="en-US" b="0">
                <a:latin typeface="Times New Roman" panose="02020603050405020304" pitchFamily="18" charset="0"/>
                <a:cs typeface="宋体" charset="0"/>
              </a:rPr>
              <a:t>MVI</a:t>
            </a:r>
            <a:r>
              <a:rPr lang="zh-CN" b="0">
                <a:latin typeface="Times New Roman" panose="02020603050405020304" pitchFamily="18" charset="0"/>
                <a:cs typeface="宋体" charset="0"/>
              </a:rPr>
              <a:t>具有非常重要的临床价值。</a:t>
            </a:r>
            <a:endParaRPr lang="zh-CN" b="0">
              <a:latin typeface="Times New Roman" panose="02020603050405020304" pitchFamily="18" charset="0"/>
              <a:cs typeface="宋体" charset="0"/>
            </a:endParaRPr>
          </a:p>
          <a:p>
            <a:pPr marL="0" indent="0" algn="l">
              <a:lnSpc>
                <a:spcPct val="150000"/>
              </a:lnSpc>
            </a:pPr>
            <a:r>
              <a:rPr lang="zh-CN" altLang="en-US"/>
              <a:t>而多中心医疗影像数据（即来自多家医疗机构的数据）由于设备和使用方法有所不同，各个中心间的数据存在域偏移。因此，本文的第二个任务为：</a:t>
            </a:r>
            <a:r>
              <a:rPr lang="zh-CN" altLang="en-US" b="1"/>
              <a:t>如何将在部分中心数据上训练的模型泛化到其他中心的数据上</a:t>
            </a:r>
            <a:endParaRPr lang="zh-CN" altLang="en-US"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3105785" y="6029960"/>
            <a:ext cx="4667250" cy="368300"/>
          </a:xfrm>
          <a:prstGeom prst="rect">
            <a:avLst/>
          </a:prstGeom>
          <a:noFill/>
        </p:spPr>
        <p:txBody>
          <a:bodyPr wrap="none" rtlCol="0" anchor="t">
            <a:spAutoFit/>
          </a:bodyPr>
          <a:p>
            <a:r>
              <a:rPr lang="zh-CN" altLang="en-US">
                <a:sym typeface="+mn-ea"/>
              </a:rPr>
              <a:t>图</a:t>
            </a:r>
            <a:r>
              <a:rPr lang="en-US" altLang="zh-CN">
                <a:sym typeface="+mn-ea"/>
              </a:rPr>
              <a:t>  </a:t>
            </a:r>
            <a:r>
              <a:rPr lang="zh-CN" altLang="en-US">
                <a:sym typeface="+mn-ea"/>
              </a:rPr>
              <a:t>多中心的</a:t>
            </a:r>
            <a:r>
              <a:rPr lang="en-US" altLang="zh-CN">
                <a:sym typeface="+mn-ea"/>
              </a:rPr>
              <a:t>MVI</a:t>
            </a:r>
            <a:r>
              <a:rPr lang="zh-CN" altLang="en-US">
                <a:sym typeface="+mn-ea"/>
              </a:rPr>
              <a:t>二分类模型泛化任务</a:t>
            </a:r>
            <a:r>
              <a:rPr lang="zh-CN" altLang="en-US">
                <a:sym typeface="+mn-ea"/>
              </a:rPr>
              <a:t>示意图</a:t>
            </a:r>
            <a:endParaRPr lang="zh-CN" altLang="en-US">
              <a:sym typeface="+mn-ea"/>
            </a:endParaRPr>
          </a:p>
        </p:txBody>
      </p:sp>
      <p:pic>
        <p:nvPicPr>
          <p:cNvPr id="6" name="图片 5"/>
          <p:cNvPicPr>
            <a:picLocks noChangeAspect="1"/>
          </p:cNvPicPr>
          <p:nvPr/>
        </p:nvPicPr>
        <p:blipFill>
          <a:blip r:embed="rId3"/>
          <a:stretch>
            <a:fillRect/>
          </a:stretch>
        </p:blipFill>
        <p:spPr>
          <a:xfrm>
            <a:off x="871855" y="1058545"/>
            <a:ext cx="7905750" cy="45961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215391" y="3044279"/>
            <a:ext cx="1313180" cy="769441"/>
          </a:xfrm>
          <a:prstGeom prst="rect">
            <a:avLst/>
          </a:prstGeom>
          <a:noFill/>
        </p:spPr>
        <p:txBody>
          <a:bodyPr wrap="none" rtlCol="0">
            <a:spAutoFit/>
          </a:bodyPr>
          <a:lstStyle/>
          <a:p>
            <a:r>
              <a:rPr lang="zh-CN" altLang="en-US" sz="4400" dirty="0"/>
              <a:t>目录</a:t>
            </a:r>
            <a:endParaRPr lang="zh-CN" altLang="en-US" sz="4400" dirty="0"/>
          </a:p>
        </p:txBody>
      </p:sp>
      <p:sp>
        <p:nvSpPr>
          <p:cNvPr id="4" name="文本框 3"/>
          <p:cNvSpPr txBox="1"/>
          <p:nvPr/>
        </p:nvSpPr>
        <p:spPr>
          <a:xfrm>
            <a:off x="6096000" y="857271"/>
            <a:ext cx="1967205" cy="5143459"/>
          </a:xfrm>
          <a:prstGeom prst="rect">
            <a:avLst/>
          </a:prstGeom>
          <a:noFill/>
        </p:spPr>
        <p:txBody>
          <a:bodyPr wrap="none" rtlCol="0">
            <a:spAutoFit/>
          </a:bodyPr>
          <a:lstStyle/>
          <a:p>
            <a:pPr marL="342900" indent="-342900">
              <a:lnSpc>
                <a:spcPct val="200000"/>
              </a:lnSpc>
              <a:buFont typeface="+mj-lt"/>
              <a:buAutoNum type="arabicPeriod"/>
            </a:pPr>
            <a:r>
              <a:rPr lang="zh-CN" altLang="en-US" sz="2800" dirty="0"/>
              <a:t>研究意义</a:t>
            </a:r>
            <a:endParaRPr lang="zh-CN" altLang="en-US" sz="2800" dirty="0"/>
          </a:p>
          <a:p>
            <a:pPr marL="342900" indent="-342900">
              <a:lnSpc>
                <a:spcPct val="200000"/>
              </a:lnSpc>
              <a:buFont typeface="+mj-lt"/>
              <a:buAutoNum type="arabicPeriod"/>
            </a:pPr>
            <a:r>
              <a:rPr lang="zh-CN" altLang="en-US" sz="2800" dirty="0"/>
              <a:t>研究现状</a:t>
            </a:r>
            <a:endParaRPr lang="zh-CN" altLang="en-US" sz="2800" dirty="0"/>
          </a:p>
          <a:p>
            <a:pPr marL="342900" indent="-342900">
              <a:lnSpc>
                <a:spcPct val="200000"/>
              </a:lnSpc>
              <a:buFont typeface="+mj-lt"/>
              <a:buAutoNum type="arabicPeriod"/>
            </a:pPr>
            <a:r>
              <a:rPr lang="zh-CN" altLang="en-US" sz="2800" dirty="0"/>
              <a:t>研究内容</a:t>
            </a:r>
            <a:endParaRPr lang="en-US" altLang="zh-CN" sz="2800" dirty="0"/>
          </a:p>
          <a:p>
            <a:pPr marL="342900" indent="-342900">
              <a:lnSpc>
                <a:spcPct val="200000"/>
              </a:lnSpc>
              <a:buFont typeface="+mj-lt"/>
              <a:buAutoNum type="arabicPeriod"/>
            </a:pPr>
            <a:r>
              <a:rPr lang="zh-CN" altLang="en-US" sz="2800" dirty="0"/>
              <a:t>研究方案</a:t>
            </a:r>
            <a:endParaRPr lang="zh-CN" altLang="en-US" sz="2800" dirty="0"/>
          </a:p>
          <a:p>
            <a:pPr marL="342900" indent="-342900">
              <a:lnSpc>
                <a:spcPct val="200000"/>
              </a:lnSpc>
              <a:buFont typeface="+mj-lt"/>
              <a:buAutoNum type="arabicPeriod"/>
            </a:pPr>
            <a:r>
              <a:rPr lang="zh-CN" altLang="en-US" sz="2800" dirty="0"/>
              <a:t>前期工作</a:t>
            </a:r>
            <a:endParaRPr lang="zh-CN" altLang="en-US" sz="2800" dirty="0"/>
          </a:p>
          <a:p>
            <a:pPr marL="342900" indent="-342900">
              <a:lnSpc>
                <a:spcPct val="200000"/>
              </a:lnSpc>
              <a:buFont typeface="+mj-lt"/>
              <a:buAutoNum type="arabicPeriod"/>
            </a:pPr>
            <a:r>
              <a:rPr lang="zh-CN" altLang="en-US" sz="2800" dirty="0"/>
              <a:t>进度安排</a:t>
            </a:r>
            <a:endParaRPr lang="zh-CN" altLang="en-US" sz="2800" dirty="0"/>
          </a:p>
        </p:txBody>
      </p:sp>
      <p:cxnSp>
        <p:nvCxnSpPr>
          <p:cNvPr id="5" name="直接连接符 4"/>
          <p:cNvCxnSpPr/>
          <p:nvPr/>
        </p:nvCxnSpPr>
        <p:spPr>
          <a:xfrm>
            <a:off x="5426439" y="1738859"/>
            <a:ext cx="0" cy="390493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67000"/>
            <a:ext cx="4929505" cy="1014730"/>
          </a:xfrm>
          <a:prstGeom prst="rect">
            <a:avLst/>
          </a:prstGeom>
          <a:noFill/>
        </p:spPr>
        <p:txBody>
          <a:bodyPr wrap="square" rtlCol="0">
            <a:spAutoFit/>
          </a:bodyPr>
          <a:lstStyle/>
          <a:p>
            <a:r>
              <a:rPr lang="zh-CN" altLang="en-US" sz="6000" dirty="0"/>
              <a:t>四</a:t>
            </a:r>
            <a:r>
              <a:rPr lang="en-US" altLang="zh-CN" sz="6000" dirty="0"/>
              <a:t>.</a:t>
            </a:r>
            <a:r>
              <a:rPr lang="zh-CN" altLang="en-US" sz="6000" dirty="0"/>
              <a:t>研究方案</a:t>
            </a:r>
            <a:endParaRPr lang="zh-CN" altLang="en-US" sz="6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187450" y="2263775"/>
            <a:ext cx="9335135" cy="2676525"/>
          </a:xfrm>
          <a:prstGeom prst="rect">
            <a:avLst/>
          </a:prstGeom>
          <a:noFill/>
        </p:spPr>
        <p:txBody>
          <a:bodyPr wrap="square" rtlCol="0">
            <a:spAutoFit/>
          </a:bodyPr>
          <a:lstStyle/>
          <a:p>
            <a:pPr>
              <a:lnSpc>
                <a:spcPct val="200000"/>
              </a:lnSpc>
            </a:pPr>
            <a:r>
              <a:rPr lang="en-US" altLang="zh-CN" sz="2800" dirty="0"/>
              <a:t>1.</a:t>
            </a:r>
            <a:r>
              <a:rPr lang="zh-CN" altLang="en-US" sz="2800" dirty="0"/>
              <a:t>基于多维度数据增强的腹部器官跨域多标签分类方法</a:t>
            </a:r>
            <a:endParaRPr lang="en-US" altLang="zh-CN" sz="2800" dirty="0"/>
          </a:p>
          <a:p>
            <a:pPr>
              <a:lnSpc>
                <a:spcPct val="200000"/>
              </a:lnSpc>
            </a:pPr>
            <a:r>
              <a:rPr lang="en-US" altLang="zh-CN" sz="2800" dirty="0"/>
              <a:t>2.</a:t>
            </a:r>
            <a:r>
              <a:rPr lang="zh-CN" altLang="en-US" sz="2800" dirty="0"/>
              <a:t>基于特征解耦的</a:t>
            </a:r>
            <a:r>
              <a:rPr lang="zh-CN" altLang="en-US" sz="2800" dirty="0"/>
              <a:t>三元组域不变表征学习方法</a:t>
            </a:r>
            <a:endParaRPr lang="zh-CN" altLang="en-US" sz="2800" dirty="0"/>
          </a:p>
          <a:p>
            <a:pPr>
              <a:lnSpc>
                <a:spcPct val="200000"/>
              </a:lnSpc>
            </a:pPr>
            <a:endParaRPr lang="zh-CN" alt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208280" y="1058545"/>
            <a:ext cx="5669280" cy="645160"/>
          </a:xfrm>
          <a:prstGeom prst="rect">
            <a:avLst/>
          </a:prstGeom>
          <a:noFill/>
        </p:spPr>
        <p:txBody>
          <a:bodyPr wrap="none" rtlCol="0" anchor="t">
            <a:spAutoFit/>
          </a:bodyPr>
          <a:p>
            <a:pPr>
              <a:lnSpc>
                <a:spcPct val="200000"/>
              </a:lnSpc>
            </a:pPr>
            <a:r>
              <a:rPr lang="en-US" altLang="zh-CN" dirty="0">
                <a:sym typeface="+mn-ea"/>
              </a:rPr>
              <a:t>1.</a:t>
            </a:r>
            <a:r>
              <a:rPr lang="zh-CN" altLang="en-US" dirty="0">
                <a:sym typeface="+mn-ea"/>
              </a:rPr>
              <a:t>基于多维度数据增强的腹部器官跨域多标签分类方法</a:t>
            </a:r>
            <a:endParaRPr lang="zh-CN" altLang="en-US"/>
          </a:p>
        </p:txBody>
      </p:sp>
      <p:sp>
        <p:nvSpPr>
          <p:cNvPr id="6" name="文本框 5"/>
          <p:cNvSpPr txBox="1"/>
          <p:nvPr/>
        </p:nvSpPr>
        <p:spPr>
          <a:xfrm>
            <a:off x="642620" y="1703705"/>
            <a:ext cx="9641205" cy="922020"/>
          </a:xfrm>
          <a:prstGeom prst="rect">
            <a:avLst/>
          </a:prstGeom>
          <a:noFill/>
        </p:spPr>
        <p:txBody>
          <a:bodyPr wrap="square" rtlCol="0">
            <a:spAutoFit/>
          </a:bodyPr>
          <a:p>
            <a:pPr algn="l"/>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影像数据和</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影像数据成像原理不同，因此同一组织、同一器官的数值分布</a:t>
            </a:r>
            <a:endParaRPr lang="zh-CN" altLang="en-US">
              <a:latin typeface="Times New Roman Regular" panose="02020603050405020304" charset="0"/>
              <a:cs typeface="Times New Roman Regular" panose="02020603050405020304" charset="0"/>
            </a:endParaRPr>
          </a:p>
          <a:p>
            <a:pPr algn="l"/>
            <a:r>
              <a:rPr lang="zh-CN" altLang="en-US">
                <a:latin typeface="Times New Roman Regular" panose="02020603050405020304" charset="0"/>
                <a:cs typeface="Times New Roman Regular" panose="02020603050405020304" charset="0"/>
              </a:rPr>
              <a:t>也存在着差异，但形状相近。且</a:t>
            </a:r>
            <a:r>
              <a:rPr lang="en-US" altLang="zh-CN">
                <a:latin typeface="Times New Roman Regular" panose="02020603050405020304" charset="0"/>
                <a:cs typeface="Times New Roman Regular" panose="02020603050405020304" charset="0"/>
              </a:rPr>
              <a:t>CT</a:t>
            </a:r>
            <a:r>
              <a:rPr lang="zh-CN" altLang="en-US">
                <a:latin typeface="Times New Roman Regular" panose="02020603050405020304" charset="0"/>
                <a:cs typeface="Times New Roman Regular" panose="02020603050405020304" charset="0"/>
              </a:rPr>
              <a:t>与</a:t>
            </a:r>
            <a:r>
              <a:rPr lang="en-US" altLang="zh-CN">
                <a:latin typeface="Times New Roman Regular" panose="02020603050405020304" charset="0"/>
                <a:cs typeface="Times New Roman Regular" panose="02020603050405020304" charset="0"/>
              </a:rPr>
              <a:t>MR</a:t>
            </a:r>
            <a:r>
              <a:rPr lang="zh-CN" altLang="en-US">
                <a:latin typeface="Times New Roman Regular" panose="02020603050405020304" charset="0"/>
                <a:cs typeface="Times New Roman Regular" panose="02020603050405020304" charset="0"/>
              </a:rPr>
              <a:t>影像存在着一定的</a:t>
            </a:r>
            <a:r>
              <a:rPr lang="en-US" altLang="zh-CN">
                <a:latin typeface="Times New Roman Regular" panose="02020603050405020304" charset="0"/>
                <a:cs typeface="Times New Roman Regular" panose="02020603050405020304" charset="0"/>
              </a:rPr>
              <a:t>视野（Field of View</a:t>
            </a:r>
            <a:r>
              <a:rPr lang="zh-CN" altLang="en-US">
                <a:latin typeface="Times New Roman Regular" panose="02020603050405020304" charset="0"/>
                <a:cs typeface="Times New Roman Regular" panose="02020603050405020304" charset="0"/>
              </a:rPr>
              <a:t>，</a:t>
            </a:r>
            <a:r>
              <a:rPr lang="en-US" altLang="zh-CN">
                <a:latin typeface="Times New Roman Regular" panose="02020603050405020304" charset="0"/>
                <a:cs typeface="Times New Roman Regular" panose="02020603050405020304" charset="0"/>
              </a:rPr>
              <a:t>FOV</a:t>
            </a:r>
            <a:r>
              <a:rPr lang="zh-CN" altLang="en-US">
                <a:latin typeface="Times New Roman Regular" panose="02020603050405020304" charset="0"/>
                <a:cs typeface="Times New Roman Regular" panose="02020603050405020304" charset="0"/>
              </a:rPr>
              <a:t>）差距。</a:t>
            </a:r>
            <a:endParaRPr lang="zh-CN" altLang="en-US">
              <a:latin typeface="Times New Roman Regular" panose="02020603050405020304" charset="0"/>
              <a:cs typeface="Times New Roman Regular" panose="02020603050405020304" charset="0"/>
            </a:endParaRPr>
          </a:p>
          <a:p>
            <a:pPr algn="l"/>
            <a:r>
              <a:rPr lang="zh-CN" altLang="en-US">
                <a:latin typeface="Times New Roman Regular" panose="02020603050405020304" charset="0"/>
                <a:cs typeface="Times New Roman Regular" panose="02020603050405020304" charset="0"/>
              </a:rPr>
              <a:t>因此，使用打乱影像分布的增强方法与缩放的增强方法可能会对模型的泛化性</a:t>
            </a:r>
            <a:r>
              <a:rPr lang="zh-CN" altLang="en-US">
                <a:latin typeface="Times New Roman Regular" panose="02020603050405020304" charset="0"/>
                <a:cs typeface="Times New Roman Regular" panose="02020603050405020304" charset="0"/>
              </a:rPr>
              <a:t>有所提升。</a:t>
            </a:r>
            <a:endParaRPr lang="zh-CN" altLang="en-US">
              <a:latin typeface="Times New Roman Regular" panose="02020603050405020304" charset="0"/>
              <a:cs typeface="Times New Roman Regular" panose="02020603050405020304" charset="0"/>
            </a:endParaRPr>
          </a:p>
        </p:txBody>
      </p:sp>
      <p:sp>
        <p:nvSpPr>
          <p:cNvPr id="8" name="文本框 7"/>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pic>
        <p:nvPicPr>
          <p:cNvPr id="11" name="图片 10"/>
          <p:cNvPicPr>
            <a:picLocks noChangeAspect="1"/>
          </p:cNvPicPr>
          <p:nvPr/>
        </p:nvPicPr>
        <p:blipFill>
          <a:blip r:embed="rId3"/>
          <a:stretch>
            <a:fillRect/>
          </a:stretch>
        </p:blipFill>
        <p:spPr>
          <a:xfrm>
            <a:off x="429895" y="3061970"/>
            <a:ext cx="1837055" cy="1837055"/>
          </a:xfrm>
          <a:prstGeom prst="rect">
            <a:avLst/>
          </a:prstGeom>
        </p:spPr>
      </p:pic>
      <p:pic>
        <p:nvPicPr>
          <p:cNvPr id="12" name="图片 11"/>
          <p:cNvPicPr>
            <a:picLocks noChangeAspect="1"/>
          </p:cNvPicPr>
          <p:nvPr/>
        </p:nvPicPr>
        <p:blipFill>
          <a:blip r:embed="rId4"/>
          <a:stretch>
            <a:fillRect/>
          </a:stretch>
        </p:blipFill>
        <p:spPr>
          <a:xfrm>
            <a:off x="2416810" y="3061970"/>
            <a:ext cx="1830070" cy="1837690"/>
          </a:xfrm>
          <a:prstGeom prst="rect">
            <a:avLst/>
          </a:prstGeom>
        </p:spPr>
      </p:pic>
      <p:pic>
        <p:nvPicPr>
          <p:cNvPr id="14" name="图片 13"/>
          <p:cNvPicPr>
            <a:picLocks noChangeAspect="1"/>
          </p:cNvPicPr>
          <p:nvPr/>
        </p:nvPicPr>
        <p:blipFill>
          <a:blip r:embed="rId5"/>
          <a:stretch>
            <a:fillRect/>
          </a:stretch>
        </p:blipFill>
        <p:spPr>
          <a:xfrm>
            <a:off x="4486910" y="3163570"/>
            <a:ext cx="7193915" cy="30149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136525" y="5248910"/>
                <a:ext cx="6166485" cy="66611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𝑥</m:t>
                          </m:r>
                        </m:e>
                        <m:sup>
                          <m:r>
                            <a:rPr lang="en-US" altLang="zh-CN" i="1">
                              <a:latin typeface="DejaVu Math TeX Gyre" panose="02000503000000000000" charset="0"/>
                              <a:cs typeface="DejaVu Math TeX Gyre" panose="02000503000000000000" charset="0"/>
                            </a:rPr>
                            <m:t>’</m:t>
                          </m:r>
                        </m:sup>
                      </m:sSup>
                      <m:r>
                        <a:rPr lang="en-US" altLang="zh-CN" i="1">
                          <a:latin typeface="DejaVu Math TeX Gyre" panose="02000503000000000000" charset="0"/>
                          <a:cs typeface="DejaVu Math TeX Gyre" panose="02000503000000000000" charset="0"/>
                        </a:rPr>
                        <m:t> = </m:t>
                      </m:r>
                      <m:f>
                        <m:fPr>
                          <m:ctrlPr>
                            <a:rPr lang="en-US" altLang="zh-CN" i="1">
                              <a:latin typeface="DejaVu Math TeX Gyre" panose="02000503000000000000" charset="0"/>
                              <a:cs typeface="DejaVu Math TeX Gyre" panose="02000503000000000000" charset="0"/>
                            </a:rPr>
                          </m:ctrlPr>
                        </m:fPr>
                        <m:num>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𝑝</m:t>
                              </m:r>
                            </m:e>
                            <m:sub>
                              <m:r>
                                <a:rPr lang="en-US" altLang="zh-CN" i="1">
                                  <a:latin typeface="DejaVu Math TeX Gyre" panose="02000503000000000000" charset="0"/>
                                  <a:cs typeface="DejaVu Math TeX Gyre" panose="02000503000000000000" charset="0"/>
                                </a:rPr>
                                <m:t>𝑚𝑖𝑛</m:t>
                              </m:r>
                            </m:sub>
                          </m:sSub>
                        </m:num>
                        <m:den>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𝑝</m:t>
                              </m:r>
                            </m:e>
                            <m:sub>
                              <m:r>
                                <a:rPr lang="en-US" altLang="zh-CN" i="1">
                                  <a:latin typeface="DejaVu Math TeX Gyre" panose="02000503000000000000" charset="0"/>
                                  <a:cs typeface="DejaVu Math TeX Gyre" panose="02000503000000000000" charset="0"/>
                                </a:rPr>
                                <m:t>𝑚𝑎𝑥</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𝑝</m:t>
                              </m:r>
                            </m:e>
                            <m:sub>
                              <m:r>
                                <a:rPr lang="en-US" altLang="zh-CN" i="1">
                                  <a:latin typeface="DejaVu Math TeX Gyre" panose="02000503000000000000" charset="0"/>
                                  <a:cs typeface="DejaVu Math TeX Gyre" panose="02000503000000000000" charset="0"/>
                                </a:rPr>
                                <m:t>𝑚𝑖𝑛</m:t>
                              </m:r>
                            </m:sub>
                          </m:sSub>
                        </m:den>
                      </m:f>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𝑞</m:t>
                          </m:r>
                        </m:e>
                        <m:sub>
                          <m:r>
                            <a:rPr lang="en-US" altLang="zh-CN" i="1">
                              <a:latin typeface="DejaVu Math TeX Gyre" panose="02000503000000000000" charset="0"/>
                              <a:cs typeface="DejaVu Math TeX Gyre" panose="02000503000000000000" charset="0"/>
                            </a:rPr>
                            <m:t>𝑚𝑎𝑥</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𝑞</m:t>
                          </m:r>
                        </m:e>
                        <m:sub>
                          <m:r>
                            <a:rPr lang="en-US" altLang="zh-CN" i="1">
                              <a:latin typeface="DejaVu Math TeX Gyre" panose="02000503000000000000" charset="0"/>
                              <a:cs typeface="DejaVu Math TeX Gyre" panose="02000503000000000000" charset="0"/>
                            </a:rPr>
                            <m:t>𝑚𝑖𝑛</m:t>
                          </m:r>
                        </m:sub>
                      </m:sSub>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𝑞</m:t>
                          </m:r>
                        </m:e>
                        <m:sub>
                          <m:r>
                            <a:rPr lang="en-US" altLang="zh-CN" i="1">
                              <a:latin typeface="DejaVu Math TeX Gyre" panose="02000503000000000000" charset="0"/>
                              <a:cs typeface="DejaVu Math TeX Gyre" panose="02000503000000000000" charset="0"/>
                            </a:rPr>
                            <m:t>𝑚𝑖𝑛</m:t>
                          </m:r>
                        </m:sub>
                      </m:sSub>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 </m:t>
                      </m:r>
                    </m:oMath>
                  </m:oMathPara>
                </a14:m>
                <a:endParaRPr lang="zh-CN" altLang="en-US"/>
              </a:p>
            </p:txBody>
          </p:sp>
        </mc:Choice>
        <mc:Fallback>
          <p:sp>
            <p:nvSpPr>
              <p:cNvPr id="9" name="文本框 8"/>
              <p:cNvSpPr txBox="1">
                <a:spLocks noRot="1" noChangeAspect="1" noMove="1" noResize="1" noEditPoints="1" noAdjustHandles="1" noChangeArrowheads="1" noChangeShapeType="1" noTextEdit="1"/>
              </p:cNvSpPr>
              <p:nvPr/>
            </p:nvSpPr>
            <p:spPr>
              <a:xfrm>
                <a:off x="136525" y="5248910"/>
                <a:ext cx="6166485" cy="666115"/>
              </a:xfrm>
              <a:prstGeom prst="rect">
                <a:avLst/>
              </a:prstGeom>
              <a:blipFill rotWithShape="1">
                <a:blip r:embed="rId3"/>
                <a:stretch>
                  <a:fillRect/>
                </a:stretch>
              </a:blipFill>
            </p:spPr>
            <p:txBody>
              <a:bodyPr/>
              <a:lstStyle/>
              <a:p>
                <a:r>
                  <a:rPr lang="zh-CN" altLang="en-US">
                    <a:noFill/>
                  </a:rPr>
                  <a:t> </a:t>
                </a:r>
              </a:p>
            </p:txBody>
          </p:sp>
        </mc:Fallback>
      </mc:AlternateContent>
      <p:sp>
        <p:nvSpPr>
          <p:cNvPr id="6" name="文本框 5"/>
          <p:cNvSpPr txBox="1"/>
          <p:nvPr/>
        </p:nvSpPr>
        <p:spPr>
          <a:xfrm>
            <a:off x="455930" y="4715510"/>
            <a:ext cx="3425825" cy="368300"/>
          </a:xfrm>
          <a:prstGeom prst="rect">
            <a:avLst/>
          </a:prstGeom>
          <a:noFill/>
        </p:spPr>
        <p:txBody>
          <a:bodyPr wrap="none" rtlCol="0">
            <a:spAutoFit/>
          </a:bodyPr>
          <a:p>
            <a:r>
              <a:rPr lang="en-US" altLang="zh-CN"/>
              <a:t>N</a:t>
            </a:r>
            <a:r>
              <a:rPr lang="zh-CN" altLang="en-US"/>
              <a:t>为</a:t>
            </a:r>
            <a:r>
              <a:rPr lang="en-US" altLang="zh-CN"/>
              <a:t>shuffle</a:t>
            </a:r>
            <a:r>
              <a:rPr lang="zh-CN" altLang="en-US"/>
              <a:t>时对原图分布的分块</a:t>
            </a:r>
            <a:r>
              <a:rPr lang="zh-CN" altLang="en-US"/>
              <a:t>数</a:t>
            </a:r>
            <a:endParaRPr lang="zh-CN" altLang="en-US"/>
          </a:p>
        </p:txBody>
      </p:sp>
      <p:sp>
        <p:nvSpPr>
          <p:cNvPr id="8" name="文本框 7"/>
          <p:cNvSpPr txBox="1"/>
          <p:nvPr/>
        </p:nvSpPr>
        <p:spPr>
          <a:xfrm>
            <a:off x="731520" y="894715"/>
            <a:ext cx="3300730" cy="368300"/>
          </a:xfrm>
          <a:prstGeom prst="rect">
            <a:avLst/>
          </a:prstGeom>
          <a:noFill/>
        </p:spPr>
        <p:txBody>
          <a:bodyPr wrap="none" rtlCol="0">
            <a:spAutoFit/>
          </a:bodyPr>
          <a:p>
            <a:r>
              <a:rPr lang="en-US" altLang="zh-CN">
                <a:latin typeface="Times New Roman Regular" panose="02020603050405020304" charset="0"/>
                <a:cs typeface="Times New Roman Regular" panose="02020603050405020304" charset="0"/>
              </a:rPr>
              <a:t>distribution shuffle</a:t>
            </a:r>
            <a:r>
              <a:rPr lang="zh-CN" altLang="en-US">
                <a:latin typeface="Times New Roman Regular" panose="02020603050405020304" charset="0"/>
                <a:cs typeface="Times New Roman Regular" panose="02020603050405020304" charset="0"/>
              </a:rPr>
              <a:t>数据增强模块</a:t>
            </a:r>
            <a:endParaRPr lang="zh-CN" altLang="en-US">
              <a:latin typeface="Times New Roman Regular" panose="02020603050405020304" charset="0"/>
              <a:cs typeface="Times New Roman Regular" panose="02020603050405020304" charset="0"/>
            </a:endParaRPr>
          </a:p>
        </p:txBody>
      </p:sp>
      <p:pic>
        <p:nvPicPr>
          <p:cNvPr id="15" name="图片 14"/>
          <p:cNvPicPr>
            <a:picLocks noChangeAspect="1"/>
          </p:cNvPicPr>
          <p:nvPr/>
        </p:nvPicPr>
        <p:blipFill>
          <a:blip r:embed="rId4"/>
          <a:stretch>
            <a:fillRect/>
          </a:stretch>
        </p:blipFill>
        <p:spPr>
          <a:xfrm>
            <a:off x="455930" y="1263015"/>
            <a:ext cx="6656070" cy="3287395"/>
          </a:xfrm>
          <a:prstGeom prst="rect">
            <a:avLst/>
          </a:prstGeom>
        </p:spPr>
      </p:pic>
      <p:sp>
        <p:nvSpPr>
          <p:cNvPr id="16" name="文本框 15"/>
          <p:cNvSpPr txBox="1"/>
          <p:nvPr/>
        </p:nvSpPr>
        <p:spPr>
          <a:xfrm>
            <a:off x="7301230" y="1697990"/>
            <a:ext cx="4301490" cy="1476375"/>
          </a:xfrm>
          <a:prstGeom prst="rect">
            <a:avLst/>
          </a:prstGeom>
          <a:noFill/>
        </p:spPr>
        <p:txBody>
          <a:bodyPr wrap="square" rtlCol="0">
            <a:spAutoFit/>
          </a:bodyPr>
          <a:p>
            <a:r>
              <a:rPr lang="zh-CN" altLang="en-US"/>
              <a:t>该增强模块的作用是通过打乱图像的数值分布，使得网络更加关注器官的形状信息，并非纹理信息。而</a:t>
            </a:r>
            <a:r>
              <a:rPr lang="en-US" altLang="zh-CN"/>
              <a:t>CT</a:t>
            </a:r>
            <a:r>
              <a:rPr lang="zh-CN" altLang="en-US"/>
              <a:t>与</a:t>
            </a:r>
            <a:r>
              <a:rPr lang="en-US" altLang="zh-CN"/>
              <a:t>MR</a:t>
            </a:r>
            <a:r>
              <a:rPr lang="zh-CN" altLang="en-US"/>
              <a:t>影像中器官的形状信息相近，该增强模块可以提升网络对</a:t>
            </a:r>
            <a:r>
              <a:rPr lang="en-US" altLang="zh-CN"/>
              <a:t>MR</a:t>
            </a:r>
            <a:r>
              <a:rPr lang="zh-CN" altLang="en-US"/>
              <a:t>影像器官的识别</a:t>
            </a:r>
            <a:r>
              <a:rPr lang="zh-CN" altLang="en-US"/>
              <a:t>能力。</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442595" y="1233170"/>
            <a:ext cx="4754880" cy="368300"/>
          </a:xfrm>
          <a:prstGeom prst="rect">
            <a:avLst/>
          </a:prstGeom>
          <a:noFill/>
        </p:spPr>
        <p:txBody>
          <a:bodyPr wrap="none" rtlCol="0" anchor="t">
            <a:spAutoFit/>
          </a:bodyPr>
          <a:p>
            <a:r>
              <a:rPr lang="en-US" altLang="zh-CN" dirty="0">
                <a:sym typeface="+mn-ea"/>
              </a:rPr>
              <a:t>2.</a:t>
            </a:r>
            <a:r>
              <a:rPr lang="zh-CN" altLang="en-US" dirty="0">
                <a:sym typeface="+mn-ea"/>
              </a:rPr>
              <a:t>基于特征解耦的三元组域不变表征学习方法</a:t>
            </a:r>
            <a:endParaRPr lang="zh-CN" altLang="en-US"/>
          </a:p>
        </p:txBody>
      </p:sp>
      <p:sp>
        <p:nvSpPr>
          <p:cNvPr id="4" name="文本框 3"/>
          <p:cNvSpPr txBox="1"/>
          <p:nvPr/>
        </p:nvSpPr>
        <p:spPr>
          <a:xfrm>
            <a:off x="631190" y="2024380"/>
            <a:ext cx="7269480" cy="368300"/>
          </a:xfrm>
          <a:prstGeom prst="rect">
            <a:avLst/>
          </a:prstGeom>
          <a:noFill/>
        </p:spPr>
        <p:txBody>
          <a:bodyPr wrap="none" rtlCol="0" anchor="t">
            <a:spAutoFit/>
          </a:bodyPr>
          <a:p>
            <a:r>
              <a:rPr lang="zh-CN" altLang="en-US" dirty="0">
                <a:sym typeface="+mn-ea"/>
              </a:rPr>
              <a:t>域不变表征作为不同域间的共有特征，是提高模型泛化性的重要</a:t>
            </a:r>
            <a:r>
              <a:rPr lang="zh-CN" altLang="en-US" dirty="0">
                <a:sym typeface="+mn-ea"/>
              </a:rPr>
              <a:t>因素。</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3"/>
          <a:stretch>
            <a:fillRect/>
          </a:stretch>
        </p:blipFill>
        <p:spPr>
          <a:xfrm>
            <a:off x="840105" y="1410335"/>
            <a:ext cx="10313035" cy="47669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3"/>
          <a:stretch>
            <a:fillRect/>
          </a:stretch>
        </p:blipFill>
        <p:spPr>
          <a:xfrm>
            <a:off x="1974215" y="925195"/>
            <a:ext cx="8242935" cy="59328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691890" y="2626360"/>
            <a:ext cx="5185410" cy="1014730"/>
          </a:xfrm>
          <a:prstGeom prst="rect">
            <a:avLst/>
          </a:prstGeom>
          <a:noFill/>
        </p:spPr>
        <p:txBody>
          <a:bodyPr wrap="square" rtlCol="0">
            <a:spAutoFit/>
          </a:bodyPr>
          <a:lstStyle/>
          <a:p>
            <a:r>
              <a:rPr lang="zh-CN" altLang="en-US" sz="6000" dirty="0"/>
              <a:t>五</a:t>
            </a:r>
            <a:r>
              <a:rPr lang="en-US" altLang="zh-CN" sz="6000" dirty="0"/>
              <a:t>.</a:t>
            </a:r>
            <a:r>
              <a:rPr lang="zh-CN" altLang="en-US" sz="6000" dirty="0"/>
              <a:t>前期工作</a:t>
            </a:r>
            <a:endParaRPr lang="zh-CN" altLang="en-US" sz="6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730826" y="1114558"/>
            <a:ext cx="9964883" cy="3353435"/>
          </a:xfrm>
          <a:prstGeom prst="rect">
            <a:avLst/>
          </a:prstGeom>
          <a:noFill/>
        </p:spPr>
        <p:txBody>
          <a:bodyPr wrap="square" rtlCol="0">
            <a:spAutoFit/>
          </a:bodyPr>
          <a:lstStyle/>
          <a:p>
            <a:r>
              <a:rPr lang="zh-CN" altLang="en-US" sz="3200" b="1" dirty="0"/>
              <a:t>数据集准备与数据处理：</a:t>
            </a:r>
            <a:endParaRPr lang="en-US" altLang="zh-CN" sz="3200" b="1" dirty="0"/>
          </a:p>
          <a:p>
            <a:pPr>
              <a:lnSpc>
                <a:spcPct val="150000"/>
              </a:lnSpc>
            </a:pPr>
            <a:r>
              <a:rPr lang="en-US" altLang="zh-CN" sz="2400" dirty="0"/>
              <a:t>1.</a:t>
            </a:r>
            <a:r>
              <a:rPr lang="zh-CN" altLang="en-US" sz="2400" dirty="0"/>
              <a:t>训练集：</a:t>
            </a:r>
            <a:endParaRPr lang="en-US" altLang="zh-CN" sz="2400" dirty="0"/>
          </a:p>
          <a:p>
            <a:pPr>
              <a:lnSpc>
                <a:spcPct val="150000"/>
              </a:lnSpc>
            </a:pPr>
            <a:r>
              <a:rPr lang="zh-CN" altLang="en-US" sz="2400" dirty="0"/>
              <a:t>使用</a:t>
            </a:r>
            <a:r>
              <a:rPr lang="en-US" altLang="zh-CN" sz="2400" dirty="0"/>
              <a:t>total </a:t>
            </a:r>
            <a:r>
              <a:rPr lang="en-US" altLang="zh-CN" sz="2400" dirty="0" err="1"/>
              <a:t>sementator</a:t>
            </a:r>
            <a:r>
              <a:rPr lang="zh-CN" altLang="en-US" sz="2400" dirty="0"/>
              <a:t>数据集（</a:t>
            </a:r>
            <a:r>
              <a:rPr lang="en-US" altLang="zh-CN" sz="2400" dirty="0"/>
              <a:t>CT</a:t>
            </a:r>
            <a:r>
              <a:rPr lang="zh-CN" altLang="en-US" sz="2400" dirty="0"/>
              <a:t>）作为训练集，筛选掉非正方形的切片后，共</a:t>
            </a:r>
            <a:r>
              <a:rPr lang="en-US" altLang="zh-CN" sz="2400" dirty="0"/>
              <a:t>241442</a:t>
            </a:r>
            <a:r>
              <a:rPr lang="zh-CN" altLang="en-US" sz="2400" dirty="0"/>
              <a:t>张切片。按病例划分训练集与验证集，其中</a:t>
            </a:r>
            <a:r>
              <a:rPr lang="en-US" altLang="zh-CN" sz="2400" dirty="0"/>
              <a:t>201782</a:t>
            </a:r>
            <a:r>
              <a:rPr lang="zh-CN" altLang="en-US" sz="2400" dirty="0"/>
              <a:t>张切片作为训练集，</a:t>
            </a:r>
            <a:r>
              <a:rPr lang="en-US" altLang="zh-CN" sz="2400" dirty="0"/>
              <a:t>39360</a:t>
            </a:r>
            <a:r>
              <a:rPr lang="zh-CN" altLang="en-US" sz="2400" dirty="0"/>
              <a:t>张切片作为验证集。</a:t>
            </a:r>
            <a:endParaRPr lang="en-US" altLang="zh-CN" sz="2400" dirty="0"/>
          </a:p>
          <a:p>
            <a:pPr>
              <a:lnSpc>
                <a:spcPct val="150000"/>
              </a:lnSpc>
            </a:pPr>
            <a:endParaRPr lang="zh-CN" alt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484630" y="1812925"/>
            <a:ext cx="7972425" cy="2584450"/>
          </a:xfrm>
          <a:prstGeom prst="rect">
            <a:avLst/>
          </a:prstGeom>
          <a:noFill/>
        </p:spPr>
        <p:txBody>
          <a:bodyPr wrap="square" rtlCol="0" anchor="t">
            <a:spAutoFit/>
          </a:bodyPr>
          <a:p>
            <a:pPr>
              <a:lnSpc>
                <a:spcPct val="150000"/>
              </a:lnSpc>
            </a:pPr>
            <a:r>
              <a:rPr lang="en-US" altLang="zh-CN" dirty="0">
                <a:sym typeface="+mn-ea"/>
              </a:rPr>
              <a:t>2.</a:t>
            </a:r>
            <a:r>
              <a:rPr lang="zh-CN" altLang="en-US" dirty="0">
                <a:sym typeface="+mn-ea"/>
              </a:rPr>
              <a:t>测试集：</a:t>
            </a:r>
            <a:endParaRPr lang="en-US" altLang="zh-CN"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CHAOS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模态部分数据作为测试集，该数据集含有肝、肾、脾的分割标准，包括</a:t>
            </a:r>
            <a:r>
              <a:rPr lang="en-US" altLang="zh-CN" dirty="0">
                <a:sym typeface="+mn-ea"/>
              </a:rPr>
              <a:t>T1_in, T1_out</a:t>
            </a:r>
            <a:r>
              <a:rPr lang="zh-CN" altLang="en-US" dirty="0">
                <a:sym typeface="+mn-ea"/>
              </a:rPr>
              <a:t>和</a:t>
            </a:r>
            <a:r>
              <a:rPr lang="en-US" altLang="zh-CN" dirty="0">
                <a:sym typeface="+mn-ea"/>
              </a:rPr>
              <a:t>T2</a:t>
            </a:r>
            <a:r>
              <a:rPr lang="zh-CN" altLang="en-US" dirty="0">
                <a:sym typeface="+mn-ea"/>
              </a:rPr>
              <a:t>三个</a:t>
            </a:r>
            <a:r>
              <a:rPr lang="en-US" altLang="zh-CN" dirty="0">
                <a:sym typeface="+mn-ea"/>
              </a:rPr>
              <a:t>MR</a:t>
            </a:r>
            <a:r>
              <a:rPr lang="zh-CN" altLang="en-US" dirty="0">
                <a:sym typeface="+mn-ea"/>
              </a:rPr>
              <a:t>序列。处理后</a:t>
            </a:r>
            <a:r>
              <a:rPr lang="en-US" altLang="zh-CN" dirty="0">
                <a:sym typeface="+mn-ea"/>
              </a:rPr>
              <a:t>T1_in</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T1_out</a:t>
            </a:r>
            <a:r>
              <a:rPr lang="zh-CN" altLang="en-US" dirty="0">
                <a:sym typeface="+mn-ea"/>
              </a:rPr>
              <a:t>序列</a:t>
            </a:r>
            <a:r>
              <a:rPr lang="en-US" altLang="zh-CN" dirty="0">
                <a:sym typeface="+mn-ea"/>
              </a:rPr>
              <a:t>647</a:t>
            </a:r>
            <a:r>
              <a:rPr lang="zh-CN" altLang="en-US" dirty="0">
                <a:sym typeface="+mn-ea"/>
              </a:rPr>
              <a:t>张切片，</a:t>
            </a:r>
            <a:r>
              <a:rPr lang="en-US" altLang="zh-CN" dirty="0">
                <a:sym typeface="+mn-ea"/>
              </a:rPr>
              <a:t>T2</a:t>
            </a:r>
            <a:r>
              <a:rPr lang="zh-CN" altLang="en-US" dirty="0">
                <a:sym typeface="+mn-ea"/>
              </a:rPr>
              <a:t>序列</a:t>
            </a:r>
            <a:r>
              <a:rPr lang="en-US" altLang="zh-CN" dirty="0">
                <a:sym typeface="+mn-ea"/>
              </a:rPr>
              <a:t>623</a:t>
            </a:r>
            <a:r>
              <a:rPr lang="zh-CN" altLang="en-US" dirty="0">
                <a:sym typeface="+mn-ea"/>
              </a:rPr>
              <a:t>张切片</a:t>
            </a:r>
            <a:endParaRPr lang="zh-CN" altLang="en-US" dirty="0"/>
          </a:p>
          <a:p>
            <a:pPr marL="285750" indent="-285750">
              <a:lnSpc>
                <a:spcPct val="150000"/>
              </a:lnSpc>
              <a:buFont typeface="Arial" panose="020B0604020202020204" pitchFamily="34" charset="0"/>
              <a:buChar char="•"/>
            </a:pPr>
            <a:r>
              <a:rPr lang="zh-CN" altLang="en-US" dirty="0">
                <a:sym typeface="+mn-ea"/>
              </a:rPr>
              <a:t>使用</a:t>
            </a:r>
            <a:r>
              <a:rPr lang="en-US" altLang="zh-CN" dirty="0">
                <a:sym typeface="+mn-ea"/>
              </a:rPr>
              <a:t>AMOS</a:t>
            </a:r>
            <a:r>
              <a:rPr lang="zh-CN" altLang="en-US" dirty="0">
                <a:sym typeface="+mn-ea"/>
              </a:rPr>
              <a:t>数据集的</a:t>
            </a:r>
            <a:r>
              <a:rPr lang="en-US" altLang="zh-CN" dirty="0">
                <a:sym typeface="+mn-ea"/>
              </a:rPr>
              <a:t>MR</a:t>
            </a:r>
            <a:r>
              <a:rPr lang="zh-CN" altLang="en-US" dirty="0">
                <a:sym typeface="+mn-ea"/>
              </a:rPr>
              <a:t>模态部分数据作为测试集，该数据集含有肝、肾、脾的分割标准。处理后共</a:t>
            </a:r>
            <a:r>
              <a:rPr lang="en-US" altLang="zh-CN" dirty="0">
                <a:sym typeface="+mn-ea"/>
              </a:rPr>
              <a:t>2503</a:t>
            </a:r>
            <a:r>
              <a:rPr lang="zh-CN" altLang="en-US" dirty="0">
                <a:sym typeface="+mn-ea"/>
              </a:rPr>
              <a:t>张</a:t>
            </a:r>
            <a:r>
              <a:rPr lang="zh-CN" altLang="en-US" dirty="0">
                <a:sym typeface="+mn-ea"/>
              </a:rPr>
              <a:t>切片</a:t>
            </a:r>
            <a:endParaRPr lang="zh-CN" altLang="en-US" dirty="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76525"/>
            <a:ext cx="4837430" cy="1014730"/>
          </a:xfrm>
          <a:prstGeom prst="rect">
            <a:avLst/>
          </a:prstGeom>
          <a:noFill/>
        </p:spPr>
        <p:txBody>
          <a:bodyPr wrap="square" rtlCol="0">
            <a:spAutoFit/>
          </a:bodyPr>
          <a:lstStyle/>
          <a:p>
            <a:r>
              <a:rPr lang="zh-CN" altLang="en-US" sz="6000" dirty="0"/>
              <a:t>一</a:t>
            </a:r>
            <a:r>
              <a:rPr lang="en-US" altLang="zh-CN" sz="6000" dirty="0"/>
              <a:t>.</a:t>
            </a:r>
            <a:r>
              <a:rPr lang="zh-CN" altLang="en-US" sz="6000" dirty="0"/>
              <a:t>研究意义</a:t>
            </a:r>
            <a:endParaRPr lang="zh-CN" altLang="en-US" sz="6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4" name="图片 3"/>
          <p:cNvPicPr>
            <a:picLocks noChangeAspect="1"/>
          </p:cNvPicPr>
          <p:nvPr/>
        </p:nvPicPr>
        <p:blipFill>
          <a:blip r:embed="rId3"/>
          <a:stretch>
            <a:fillRect/>
          </a:stretch>
        </p:blipFill>
        <p:spPr>
          <a:xfrm>
            <a:off x="438785" y="1510030"/>
            <a:ext cx="11753215" cy="46856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pic>
        <p:nvPicPr>
          <p:cNvPr id="3" name="图片 2"/>
          <p:cNvPicPr>
            <a:picLocks noChangeAspect="1"/>
          </p:cNvPicPr>
          <p:nvPr/>
        </p:nvPicPr>
        <p:blipFill>
          <a:blip r:embed="rId3"/>
          <a:stretch>
            <a:fillRect/>
          </a:stretch>
        </p:blipFill>
        <p:spPr>
          <a:xfrm>
            <a:off x="615950" y="146050"/>
            <a:ext cx="10960100" cy="6565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300675" y="100513"/>
            <a:ext cx="4064000" cy="646331"/>
          </a:xfrm>
          <a:prstGeom prst="rect">
            <a:avLst/>
          </a:prstGeom>
          <a:noFill/>
        </p:spPr>
        <p:txBody>
          <a:bodyPr wrap="square" rtlCol="0">
            <a:spAutoFit/>
          </a:bodyPr>
          <a:lstStyle/>
          <a:p>
            <a:r>
              <a:rPr lang="zh-CN" altLang="en-US" sz="3600" dirty="0"/>
              <a:t>研究意义</a:t>
            </a:r>
            <a:endParaRPr lang="zh-CN" altLang="en-US" sz="3600" dirty="0"/>
          </a:p>
        </p:txBody>
      </p:sp>
      <p:sp>
        <p:nvSpPr>
          <p:cNvPr id="8" name="文本框 7"/>
          <p:cNvSpPr txBox="1"/>
          <p:nvPr/>
        </p:nvSpPr>
        <p:spPr>
          <a:xfrm>
            <a:off x="502024" y="995789"/>
            <a:ext cx="11205882" cy="5996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latin typeface="+mn-ea"/>
              </a:rPr>
              <a:t>医疗影像是目前临床上疾病筛查、诊断、治疗和评估的重要工具。</a:t>
            </a:r>
            <a:endParaRPr lang="en-US" altLang="zh-CN" sz="2800" dirty="0">
              <a:latin typeface="+mn-ea"/>
            </a:endParaRPr>
          </a:p>
          <a:p>
            <a:pPr marL="457200" indent="-457200" algn="l">
              <a:lnSpc>
                <a:spcPct val="150000"/>
              </a:lnSpc>
              <a:buFont typeface="Arial" panose="020B0604020202020204" pitchFamily="34" charset="0"/>
              <a:buChar char="•"/>
            </a:pPr>
            <a:r>
              <a:rPr lang="zh-CN" altLang="en-US" sz="2800" i="0" dirty="0">
                <a:effectLst/>
                <a:latin typeface="-apple-system"/>
              </a:rPr>
              <a:t>在图像分割方面</a:t>
            </a:r>
            <a:r>
              <a:rPr lang="en-US" altLang="zh-CN" sz="2800" i="0" dirty="0">
                <a:effectLst/>
                <a:latin typeface="-apple-system"/>
              </a:rPr>
              <a:t>,</a:t>
            </a:r>
            <a:r>
              <a:rPr lang="zh-CN" altLang="en-US" sz="2800" i="0" dirty="0">
                <a:effectLst/>
                <a:latin typeface="-apple-system"/>
              </a:rPr>
              <a:t>全卷积网络</a:t>
            </a:r>
            <a:r>
              <a:rPr lang="en-US" altLang="zh-CN" sz="2800" i="0" dirty="0">
                <a:effectLst/>
                <a:latin typeface="-apple-system"/>
              </a:rPr>
              <a:t>(FCN)</a:t>
            </a:r>
            <a:r>
              <a:rPr lang="zh-CN" altLang="en-US" sz="2800" i="0" dirty="0">
                <a:effectLst/>
                <a:latin typeface="-apple-system"/>
              </a:rPr>
              <a:t>、</a:t>
            </a:r>
            <a:r>
              <a:rPr lang="en-US" altLang="zh-CN" sz="2800" i="0" dirty="0">
                <a:effectLst/>
                <a:latin typeface="-apple-system"/>
              </a:rPr>
              <a:t>U-Net</a:t>
            </a:r>
            <a:r>
              <a:rPr lang="zh-CN" altLang="en-US" sz="2800" i="0" dirty="0">
                <a:effectLst/>
                <a:latin typeface="-apple-system"/>
              </a:rPr>
              <a:t>等模型极大地提高了分割精度。基于深度学习的分割模型已经在组织和病变分割中取得普遍应用。</a:t>
            </a:r>
            <a:endParaRPr lang="zh-CN" altLang="en-US" sz="2800" i="0" dirty="0">
              <a:effectLst/>
              <a:latin typeface="-apple-system"/>
            </a:endParaRPr>
          </a:p>
          <a:p>
            <a:pPr marL="457200" indent="-457200" algn="l">
              <a:lnSpc>
                <a:spcPct val="150000"/>
              </a:lnSpc>
              <a:buFont typeface="Arial" panose="020B0604020202020204" pitchFamily="34" charset="0"/>
              <a:buChar char="•"/>
            </a:pPr>
            <a:r>
              <a:rPr lang="zh-CN" altLang="en-US" sz="2800" i="0" dirty="0">
                <a:effectLst/>
                <a:latin typeface="-apple-system"/>
              </a:rPr>
              <a:t>在病变检测中</a:t>
            </a:r>
            <a:r>
              <a:rPr lang="en-US" altLang="zh-CN" sz="2800" i="0" dirty="0">
                <a:effectLst/>
                <a:latin typeface="-apple-system"/>
              </a:rPr>
              <a:t>,</a:t>
            </a:r>
            <a:r>
              <a:rPr lang="zh-CN" altLang="en-US" sz="2800" i="0" dirty="0">
                <a:effectLst/>
                <a:latin typeface="-apple-system"/>
              </a:rPr>
              <a:t>区域卷积神经网络</a:t>
            </a:r>
            <a:r>
              <a:rPr lang="en-US" altLang="zh-CN" sz="2800" i="0" dirty="0">
                <a:effectLst/>
                <a:latin typeface="-apple-system"/>
              </a:rPr>
              <a:t>(R-CNN)</a:t>
            </a:r>
            <a:r>
              <a:rPr lang="zh-CN" altLang="en-US" sz="2800" i="0" dirty="0">
                <a:effectLst/>
                <a:latin typeface="-apple-system"/>
              </a:rPr>
              <a:t>系列模型也获得广泛采用。利用特征金字塔网络进行多尺度特征提取</a:t>
            </a:r>
            <a:r>
              <a:rPr lang="en-US" altLang="zh-CN" sz="2800" i="0" dirty="0">
                <a:effectLst/>
                <a:latin typeface="-apple-system"/>
              </a:rPr>
              <a:t>,</a:t>
            </a:r>
            <a:r>
              <a:rPr lang="zh-CN" altLang="en-US" sz="2800" i="0" dirty="0">
                <a:effectLst/>
                <a:latin typeface="-apple-system"/>
              </a:rPr>
              <a:t>结合区域提议网络实现了病变的精确定位。</a:t>
            </a:r>
            <a:endParaRPr lang="zh-CN" altLang="en-US" sz="2800" i="0" dirty="0">
              <a:effectLst/>
              <a:latin typeface="-apple-system"/>
            </a:endParaRPr>
          </a:p>
          <a:p>
            <a:pPr>
              <a:lnSpc>
                <a:spcPct val="150000"/>
              </a:lnSpc>
              <a:spcBef>
                <a:spcPts val="600"/>
              </a:spcBef>
              <a:spcAft>
                <a:spcPts val="600"/>
              </a:spcAft>
            </a:pPr>
            <a:endParaRPr lang="zh-CN" altLang="en-US" sz="2800" dirty="0">
              <a:latin typeface="+mn-ea"/>
            </a:endParaRPr>
          </a:p>
          <a:p>
            <a:pPr>
              <a:lnSpc>
                <a:spcPct val="150000"/>
              </a:lnSpc>
            </a:pPr>
            <a:endParaRPr lang="en-US" altLang="zh-CN" sz="2800" dirty="0">
              <a:latin typeface="PingFang SC" panose="020B04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630857" y="1485900"/>
            <a:ext cx="11225783" cy="3969385"/>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CN" altLang="en-US" sz="2800" dirty="0"/>
              <a:t>传统的机器学习模型是基于训练和测试数据独立同分布（</a:t>
            </a:r>
            <a:r>
              <a:rPr lang="en-US" altLang="zh-CN" sz="2800" b="0" i="0" dirty="0">
                <a:effectLst/>
                <a:latin typeface="-apple-system"/>
              </a:rPr>
              <a:t>independent and identically distributed</a:t>
            </a:r>
            <a:r>
              <a:rPr lang="zh-CN" altLang="en-US" sz="2800" b="0" i="0" dirty="0">
                <a:effectLst/>
                <a:latin typeface="-apple-system"/>
              </a:rPr>
              <a:t>，</a:t>
            </a:r>
            <a:r>
              <a:rPr lang="en-US" altLang="zh-CN" sz="2800" b="0" i="0" dirty="0">
                <a:effectLst/>
                <a:latin typeface="-apple-system"/>
              </a:rPr>
              <a:t>idd</a:t>
            </a:r>
            <a:r>
              <a:rPr lang="zh-CN" altLang="en-US" sz="2800" dirty="0"/>
              <a:t>）的假设进行训练的。</a:t>
            </a:r>
            <a:endParaRPr lang="en-US" altLang="zh-CN" sz="2800" dirty="0"/>
          </a:p>
          <a:p>
            <a:pPr marL="457200" indent="-457200">
              <a:lnSpc>
                <a:spcPct val="150000"/>
              </a:lnSpc>
              <a:buFont typeface="Arial" panose="020B0604020202020204" pitchFamily="34" charset="0"/>
              <a:buChar char="•"/>
            </a:pPr>
            <a:r>
              <a:rPr lang="zh-CN" altLang="en-US" sz="2800" dirty="0"/>
              <a:t>收集所有可能域的数据来训练模型十分昂贵，不具有</a:t>
            </a:r>
            <a:r>
              <a:rPr lang="zh-CN" altLang="en-US" sz="2800" dirty="0"/>
              <a:t>现实性。</a:t>
            </a:r>
            <a:endParaRPr lang="en-US" altLang="zh-CN" sz="2800" dirty="0"/>
          </a:p>
          <a:p>
            <a:pPr marL="457200" indent="-457200">
              <a:lnSpc>
                <a:spcPct val="150000"/>
              </a:lnSpc>
              <a:buFont typeface="Arial" panose="020B0604020202020204" pitchFamily="34" charset="0"/>
              <a:buChar char="•"/>
            </a:pPr>
            <a:r>
              <a:rPr lang="zh-CN" altLang="en-US" sz="2800" dirty="0"/>
              <a:t>因此，</a:t>
            </a:r>
            <a:r>
              <a:rPr lang="zh-CN" altLang="en-US" sz="2800" dirty="0">
                <a:sym typeface="+mn-ea"/>
              </a:rPr>
              <a:t>如何利用有偏数据提升深度学习模型的泛化性，</a:t>
            </a:r>
            <a:r>
              <a:rPr lang="zh-CN" altLang="en-US" sz="2800" dirty="0"/>
              <a:t>在工业和学术领域都具有重要意义。</a:t>
            </a:r>
            <a:endParaRPr lang="zh-CN" altLang="en-US" sz="2800" dirty="0"/>
          </a:p>
        </p:txBody>
      </p:sp>
      <p:sp>
        <p:nvSpPr>
          <p:cNvPr id="5" name="文本框 4"/>
          <p:cNvSpPr txBox="1"/>
          <p:nvPr/>
        </p:nvSpPr>
        <p:spPr>
          <a:xfrm>
            <a:off x="300675" y="100513"/>
            <a:ext cx="4064000" cy="646331"/>
          </a:xfrm>
          <a:prstGeom prst="rect">
            <a:avLst/>
          </a:prstGeom>
          <a:noFill/>
        </p:spPr>
        <p:txBody>
          <a:bodyPr wrap="square" rtlCol="0">
            <a:spAutoFit/>
          </a:bodyPr>
          <a:lstStyle/>
          <a:p>
            <a:r>
              <a:rPr lang="zh-CN" altLang="en-US" sz="3600" dirty="0"/>
              <a:t>研究意义</a:t>
            </a:r>
            <a:endParaRPr lang="zh-CN" alt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3723005" y="2686050"/>
            <a:ext cx="4877435" cy="1014730"/>
          </a:xfrm>
          <a:prstGeom prst="rect">
            <a:avLst/>
          </a:prstGeom>
          <a:noFill/>
        </p:spPr>
        <p:txBody>
          <a:bodyPr wrap="square" rtlCol="0">
            <a:spAutoFit/>
          </a:bodyPr>
          <a:lstStyle/>
          <a:p>
            <a:r>
              <a:rPr lang="zh-CN" altLang="en-US" sz="6000" dirty="0"/>
              <a:t>二</a:t>
            </a:r>
            <a:r>
              <a:rPr lang="en-US" altLang="zh-CN" sz="6000" dirty="0"/>
              <a:t>.</a:t>
            </a:r>
            <a:r>
              <a:rPr lang="zh-CN" altLang="en-US" sz="6000" dirty="0"/>
              <a:t>研究现状</a:t>
            </a:r>
            <a:endParaRPr lang="zh-CN" altLang="en-US" sz="6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32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881743" y="1058620"/>
            <a:ext cx="10482943" cy="2611997"/>
          </a:xfrm>
          <a:prstGeom prst="rect">
            <a:avLst/>
          </a:prstGeom>
          <a:noFill/>
        </p:spPr>
        <p:txBody>
          <a:bodyPr wrap="square">
            <a:spAutoFit/>
          </a:bodyPr>
          <a:lstStyle/>
          <a:p>
            <a:pPr>
              <a:lnSpc>
                <a:spcPct val="150000"/>
              </a:lnSpc>
            </a:pPr>
            <a:r>
              <a:rPr lang="zh-CN" altLang="en-US" sz="2800" b="0" i="0" dirty="0">
                <a:effectLst/>
                <a:latin typeface="-apple-system"/>
              </a:rPr>
              <a:t>机器学习系统通常假设训练分布和测试分布是相同的。为此</a:t>
            </a:r>
            <a:r>
              <a:rPr lang="en-US" altLang="zh-CN" sz="2800" b="0" i="0" dirty="0">
                <a:effectLst/>
                <a:latin typeface="-apple-system"/>
              </a:rPr>
              <a:t>,</a:t>
            </a:r>
            <a:r>
              <a:rPr lang="zh-CN" altLang="en-US" sz="2800" b="0" i="0" dirty="0">
                <a:effectLst/>
                <a:latin typeface="-apple-system"/>
              </a:rPr>
              <a:t>一个关键要求是开发能够泛化到未见分布的模型。域泛化（</a:t>
            </a:r>
            <a:r>
              <a:rPr lang="en-US" altLang="zh-CN" sz="2800" b="0" i="0" dirty="0">
                <a:effectLst/>
                <a:latin typeface="-apple-system"/>
              </a:rPr>
              <a:t>domain generalization</a:t>
            </a:r>
            <a:r>
              <a:rPr lang="zh-CN" altLang="en-US" sz="2800" b="0" i="0" dirty="0">
                <a:effectLst/>
                <a:latin typeface="-apple-system"/>
              </a:rPr>
              <a:t>），也叫分布外泛化（</a:t>
            </a:r>
            <a:r>
              <a:rPr lang="en-US" altLang="zh-CN" sz="2800" dirty="0"/>
              <a:t>out-of-distribution generalization</a:t>
            </a:r>
            <a:r>
              <a:rPr lang="zh-CN" altLang="en-US" sz="2800" b="0" i="0" dirty="0">
                <a:effectLst/>
                <a:latin typeface="-apple-system"/>
              </a:rPr>
              <a:t>），近年来受到了越来越多的关注。</a:t>
            </a:r>
            <a:endParaRPr lang="zh-CN" altLang="en-US" sz="2800" dirty="0"/>
          </a:p>
        </p:txBody>
      </p:sp>
      <p:sp>
        <p:nvSpPr>
          <p:cNvPr id="5" name="文本框 4"/>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1013196" y="1377053"/>
            <a:ext cx="10323232" cy="1384995"/>
          </a:xfrm>
          <a:prstGeom prst="rect">
            <a:avLst/>
          </a:prstGeom>
          <a:noFill/>
        </p:spPr>
        <p:txBody>
          <a:bodyPr wrap="square">
            <a:spAutoFit/>
          </a:bodyPr>
          <a:lstStyle/>
          <a:p>
            <a:r>
              <a:rPr lang="zh-CN" altLang="en-US" sz="2800" b="0" i="0" dirty="0">
                <a:effectLst/>
                <a:latin typeface="-apple-system"/>
              </a:rPr>
              <a:t>域泛化处理这样一个具有挑战性的问题</a:t>
            </a:r>
            <a:r>
              <a:rPr lang="en-US" altLang="zh-CN" sz="2800" dirty="0">
                <a:latin typeface="-apple-system"/>
              </a:rPr>
              <a:t>:</a:t>
            </a:r>
            <a:endParaRPr lang="en-US" altLang="zh-CN" sz="2800" dirty="0">
              <a:latin typeface="-apple-system"/>
            </a:endParaRPr>
          </a:p>
          <a:p>
            <a:r>
              <a:rPr lang="zh-CN" altLang="en-US" sz="2800" b="0" i="0" dirty="0">
                <a:effectLst/>
                <a:latin typeface="-apple-system"/>
              </a:rPr>
              <a:t>给出一个或多个不同但相关的域</a:t>
            </a:r>
            <a:r>
              <a:rPr lang="en-US" altLang="zh-CN" sz="2800" b="0" i="0" dirty="0">
                <a:effectLst/>
                <a:latin typeface="-apple-system"/>
              </a:rPr>
              <a:t>,</a:t>
            </a:r>
            <a:r>
              <a:rPr lang="zh-CN" altLang="en-US" sz="2800" b="0" i="0" dirty="0">
                <a:effectLst/>
                <a:latin typeface="-apple-system"/>
              </a:rPr>
              <a:t>目标是学习一个能够泛化到未见测试域的模型。</a:t>
            </a:r>
            <a:endParaRPr lang="zh-CN" altLang="en-US" sz="2800" dirty="0"/>
          </a:p>
        </p:txBody>
      </p:sp>
      <p:pic>
        <p:nvPicPr>
          <p:cNvPr id="5" name="图片 4"/>
          <p:cNvPicPr>
            <a:picLocks noChangeAspect="1"/>
          </p:cNvPicPr>
          <p:nvPr/>
        </p:nvPicPr>
        <p:blipFill>
          <a:blip r:embed="rId3"/>
          <a:stretch>
            <a:fillRect/>
          </a:stretch>
        </p:blipFill>
        <p:spPr>
          <a:xfrm>
            <a:off x="914136" y="2988640"/>
            <a:ext cx="10000031" cy="3675224"/>
          </a:xfrm>
          <a:prstGeom prst="rect">
            <a:avLst/>
          </a:prstGeom>
        </p:spPr>
      </p:pic>
      <p:sp>
        <p:nvSpPr>
          <p:cNvPr id="3" name="文本框 2"/>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9456920" y="74604"/>
            <a:ext cx="2489626" cy="672240"/>
            <a:chOff x="4638341" y="609261"/>
            <a:chExt cx="5755951" cy="1554197"/>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638341" y="609261"/>
              <a:ext cx="1502034" cy="15020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06343" y="750075"/>
              <a:ext cx="4060280" cy="983091"/>
            </a:xfrm>
            <a:prstGeom prst="rect">
              <a:avLst/>
            </a:prstGeom>
          </p:spPr>
        </p:pic>
        <p:sp>
          <p:nvSpPr>
            <p:cNvPr id="47" name="矩形 46"/>
            <p:cNvSpPr/>
            <p:nvPr/>
          </p:nvSpPr>
          <p:spPr>
            <a:xfrm>
              <a:off x="6206343" y="1665358"/>
              <a:ext cx="4187949" cy="49810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rPr>
                <a:t>BEIJING UNIVERSITY OF TECHNOLOGY</a:t>
              </a:r>
              <a:endParaRPr kumimoji="0" lang="en-US" altLang="zh-CN" sz="800" b="1" i="0" u="none" strike="noStrike" kern="1200" cap="none" spc="0" normalizeH="0" baseline="0" noProof="0" dirty="0">
                <a:ln>
                  <a:noFill/>
                </a:ln>
                <a:solidFill>
                  <a:srgbClr val="024282"/>
                </a:solidFill>
                <a:effectLst/>
                <a:uLnTx/>
                <a:uFillTx/>
                <a:latin typeface="Calibri" panose="020F0502020204030204"/>
                <a:ea typeface="宋体" pitchFamily="2" charset="-122"/>
                <a:cs typeface="+mn-cs"/>
              </a:endParaRPr>
            </a:p>
          </p:txBody>
        </p:sp>
      </p:grpSp>
      <p:sp>
        <p:nvSpPr>
          <p:cNvPr id="2" name="文本框 1"/>
          <p:cNvSpPr txBox="1"/>
          <p:nvPr/>
        </p:nvSpPr>
        <p:spPr>
          <a:xfrm>
            <a:off x="1187450" y="441960"/>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1479176" y="1366800"/>
            <a:ext cx="9233647" cy="5201617"/>
          </a:xfrm>
          <a:prstGeom prst="rect">
            <a:avLst/>
          </a:prstGeom>
          <a:noFill/>
        </p:spPr>
        <p:txBody>
          <a:bodyPr wrap="square" rtlCol="0">
            <a:spAutoFit/>
          </a:bodyPr>
          <a:lstStyle/>
          <a:p>
            <a:pPr>
              <a:lnSpc>
                <a:spcPct val="150000"/>
              </a:lnSpc>
            </a:pPr>
            <a:r>
              <a:rPr lang="zh-CN" altLang="en-US" sz="2800" dirty="0"/>
              <a:t>现有的域泛化方法可以分为如下几类：</a:t>
            </a:r>
            <a:endParaRPr lang="en-US" altLang="zh-CN" sz="2800" dirty="0"/>
          </a:p>
          <a:p>
            <a:pPr marL="571500" indent="-571500">
              <a:lnSpc>
                <a:spcPct val="150000"/>
              </a:lnSpc>
              <a:buFont typeface="Arial" panose="020B0604020202020204" pitchFamily="34" charset="0"/>
              <a:buChar char="•"/>
            </a:pPr>
            <a:r>
              <a:rPr lang="zh-CN" altLang="en-US" sz="3600" dirty="0"/>
              <a:t>数据操纵</a:t>
            </a:r>
            <a:endParaRPr lang="en-US" altLang="zh-CN" sz="3600" dirty="0"/>
          </a:p>
          <a:p>
            <a:pPr marL="1028700" lvl="1" indent="-571500">
              <a:lnSpc>
                <a:spcPct val="150000"/>
              </a:lnSpc>
              <a:buFont typeface="Arial" panose="020B0604020202020204" pitchFamily="34" charset="0"/>
              <a:buChar char="•"/>
            </a:pPr>
            <a:r>
              <a:rPr lang="zh-CN" altLang="en-US" sz="2000" dirty="0"/>
              <a:t>数据增强</a:t>
            </a:r>
            <a:endParaRPr lang="en-US" altLang="zh-CN" sz="2000" dirty="0"/>
          </a:p>
          <a:p>
            <a:pPr marL="1028700" lvl="1" indent="-571500">
              <a:lnSpc>
                <a:spcPct val="150000"/>
              </a:lnSpc>
              <a:buFont typeface="Arial" panose="020B0604020202020204" pitchFamily="34" charset="0"/>
              <a:buChar char="•"/>
            </a:pPr>
            <a:r>
              <a:rPr lang="zh-CN" altLang="en-US" sz="2000" dirty="0"/>
              <a:t>数据生成</a:t>
            </a:r>
            <a:endParaRPr lang="en-US" altLang="zh-CN" sz="2000" dirty="0"/>
          </a:p>
          <a:p>
            <a:pPr marL="571500" indent="-571500">
              <a:lnSpc>
                <a:spcPct val="150000"/>
              </a:lnSpc>
              <a:buFont typeface="Arial" panose="020B0604020202020204" pitchFamily="34" charset="0"/>
              <a:buChar char="•"/>
            </a:pPr>
            <a:r>
              <a:rPr lang="zh-CN" altLang="en-US" sz="3600" dirty="0"/>
              <a:t>表征学习</a:t>
            </a:r>
            <a:endParaRPr lang="en-US" altLang="zh-CN" sz="3600" dirty="0"/>
          </a:p>
          <a:p>
            <a:pPr marL="1028700" lvl="1" indent="-571500">
              <a:lnSpc>
                <a:spcPct val="150000"/>
              </a:lnSpc>
              <a:buFont typeface="Arial" panose="020B0604020202020204" pitchFamily="34" charset="0"/>
              <a:buChar char="•"/>
            </a:pPr>
            <a:r>
              <a:rPr lang="zh-CN" altLang="en-US" sz="2000" dirty="0"/>
              <a:t>域不变表征学习</a:t>
            </a:r>
            <a:endParaRPr lang="en-US" altLang="zh-CN" sz="2000" dirty="0"/>
          </a:p>
          <a:p>
            <a:pPr marL="1028700" lvl="1" indent="-571500">
              <a:lnSpc>
                <a:spcPct val="150000"/>
              </a:lnSpc>
              <a:buFont typeface="Arial" panose="020B0604020202020204" pitchFamily="34" charset="0"/>
              <a:buChar char="•"/>
            </a:pPr>
            <a:r>
              <a:rPr lang="zh-CN" altLang="en-US" sz="2000" dirty="0"/>
              <a:t>特征解耦学习</a:t>
            </a:r>
            <a:endParaRPr lang="en-US" altLang="zh-CN" sz="2000" dirty="0"/>
          </a:p>
          <a:p>
            <a:pPr marL="1028700" lvl="1" indent="-571500">
              <a:lnSpc>
                <a:spcPct val="200000"/>
              </a:lnSpc>
              <a:buFont typeface="Arial" panose="020B0604020202020204" pitchFamily="34" charset="0"/>
              <a:buChar char="•"/>
            </a:pPr>
            <a:endParaRPr lang="en-US" altLang="zh-CN" sz="3600" dirty="0"/>
          </a:p>
        </p:txBody>
      </p:sp>
      <p:sp>
        <p:nvSpPr>
          <p:cNvPr id="5" name="文本框 4"/>
          <p:cNvSpPr txBox="1"/>
          <p:nvPr/>
        </p:nvSpPr>
        <p:spPr>
          <a:xfrm>
            <a:off x="300675" y="100513"/>
            <a:ext cx="4064000" cy="645160"/>
          </a:xfrm>
          <a:prstGeom prst="rect">
            <a:avLst/>
          </a:prstGeom>
          <a:noFill/>
        </p:spPr>
        <p:txBody>
          <a:bodyPr wrap="square" rtlCol="0">
            <a:spAutoFit/>
          </a:bodyPr>
          <a:p>
            <a:r>
              <a:rPr lang="zh-CN" altLang="en-US" sz="3600" dirty="0"/>
              <a:t>研究</a:t>
            </a:r>
            <a:r>
              <a:rPr lang="zh-CN" altLang="en-US" sz="3600" dirty="0"/>
              <a:t>现状</a:t>
            </a:r>
            <a:endParaRPr lang="zh-CN" altLang="en-US" sz="36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新建 Microsoft PowerPoint 演示文稿</Template>
  <TotalTime>0</TotalTime>
  <Words>3751</Words>
  <Application>WPS 演示</Application>
  <PresentationFormat>宽屏</PresentationFormat>
  <Paragraphs>199</Paragraphs>
  <Slides>34</Slides>
  <Notes>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34</vt:i4>
      </vt:variant>
    </vt:vector>
  </HeadingPairs>
  <TitlesOfParts>
    <vt:vector size="61" baseType="lpstr">
      <vt:lpstr>Arial</vt:lpstr>
      <vt:lpstr>宋体</vt:lpstr>
      <vt:lpstr>Wingdings</vt:lpstr>
      <vt:lpstr>Calibri</vt:lpstr>
      <vt:lpstr>Helvetica Neue</vt:lpstr>
      <vt:lpstr>-apple-system</vt:lpstr>
      <vt:lpstr>PingFang SC</vt:lpstr>
      <vt:lpstr>Thonburi</vt:lpstr>
      <vt:lpstr>微软雅黑</vt:lpstr>
      <vt:lpstr>汉仪旗黑</vt:lpstr>
      <vt:lpstr>Times New Roman</vt:lpstr>
      <vt:lpstr>等线</vt:lpstr>
      <vt:lpstr>汉仪中等线KW</vt:lpstr>
      <vt:lpstr>宋体</vt:lpstr>
      <vt:lpstr>Arial Unicode MS</vt:lpstr>
      <vt:lpstr>等线 Light</vt:lpstr>
      <vt:lpstr>汉仪书宋二KW</vt:lpstr>
      <vt:lpstr>苹方-简</vt:lpstr>
      <vt:lpstr>Apple Color Emoji</vt:lpstr>
      <vt:lpstr/>
      <vt:lpstr>-apple-system</vt:lpstr>
      <vt:lpstr>微软雅黑</vt:lpstr>
      <vt:lpstr>Times New Roman Regular</vt:lpstr>
      <vt:lpstr>Hiragino Sans GB W3</vt:lpstr>
      <vt:lpstr>华文宋体</vt:lpstr>
      <vt:lpstr>DejaVu Math TeX Gyre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Yiming Zhang</dc:creator>
  <cp:lastModifiedBy>MarvinTheBot</cp:lastModifiedBy>
  <cp:revision>15</cp:revision>
  <dcterms:created xsi:type="dcterms:W3CDTF">2023-12-07T10:41:27Z</dcterms:created>
  <dcterms:modified xsi:type="dcterms:W3CDTF">2023-12-07T10:41:27Z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1EDB646F6BA6714EA8FC66650E17B52C_42</vt:lpwstr>
  </property>
  <property fmtid="{D5CDD505-2E9C-101B-9397-08002B2CF9AE}" pid="3" name="KSOProductBuildVer">
    <vt:lpwstr>2052-5.2.1.7798</vt:lpwstr>
  </property>
</Properties>
</file>